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  <p:sldMasterId id="2147484044" r:id="rId2"/>
  </p:sldMasterIdLst>
  <p:notesMasterIdLst>
    <p:notesMasterId r:id="rId39"/>
  </p:notesMasterIdLst>
  <p:handoutMasterIdLst>
    <p:handoutMasterId r:id="rId40"/>
  </p:handoutMasterIdLst>
  <p:sldIdLst>
    <p:sldId id="474" r:id="rId3"/>
    <p:sldId id="475" r:id="rId4"/>
    <p:sldId id="476" r:id="rId5"/>
    <p:sldId id="477" r:id="rId6"/>
    <p:sldId id="478" r:id="rId7"/>
    <p:sldId id="479" r:id="rId8"/>
    <p:sldId id="480" r:id="rId9"/>
    <p:sldId id="481" r:id="rId10"/>
    <p:sldId id="482" r:id="rId11"/>
    <p:sldId id="483" r:id="rId12"/>
    <p:sldId id="484" r:id="rId13"/>
    <p:sldId id="485" r:id="rId14"/>
    <p:sldId id="486" r:id="rId15"/>
    <p:sldId id="487" r:id="rId16"/>
    <p:sldId id="488" r:id="rId17"/>
    <p:sldId id="489" r:id="rId18"/>
    <p:sldId id="490" r:id="rId19"/>
    <p:sldId id="491" r:id="rId20"/>
    <p:sldId id="494" r:id="rId21"/>
    <p:sldId id="546" r:id="rId22"/>
    <p:sldId id="495" r:id="rId23"/>
    <p:sldId id="496" r:id="rId24"/>
    <p:sldId id="497" r:id="rId25"/>
    <p:sldId id="498" r:id="rId26"/>
    <p:sldId id="499" r:id="rId27"/>
    <p:sldId id="500" r:id="rId28"/>
    <p:sldId id="501" r:id="rId29"/>
    <p:sldId id="502" r:id="rId30"/>
    <p:sldId id="503" r:id="rId31"/>
    <p:sldId id="504" r:id="rId32"/>
    <p:sldId id="505" r:id="rId33"/>
    <p:sldId id="506" r:id="rId34"/>
    <p:sldId id="507" r:id="rId35"/>
    <p:sldId id="508" r:id="rId36"/>
    <p:sldId id="509" r:id="rId37"/>
    <p:sldId id="510" r:id="rId38"/>
  </p:sldIdLst>
  <p:sldSz cx="9144000" cy="6858000" type="screen4x3"/>
  <p:notesSz cx="9144000" cy="6858000"/>
  <p:custDataLst>
    <p:tags r:id="rId42"/>
  </p:custDataLst>
  <p:defaultTextStyle>
    <a:defPPr>
      <a:defRPr lang="en-US">
        <a:effectLst/>
      </a:defRPr>
    </a:defPPr>
    <a:lvl1pPr marL="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effectLst/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8F91"/>
    <a:srgbClr val="FFD68E"/>
    <a:srgbClr val="50A8AA"/>
    <a:srgbClr val="7131A1"/>
    <a:srgbClr val="D6A300"/>
    <a:srgbClr val="954ECA"/>
    <a:srgbClr val="FFFFFF"/>
    <a:srgbClr val="0896B0"/>
    <a:srgbClr val="C0E0E1"/>
    <a:srgbClr val="C3CB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94" autoAdjust="0"/>
    <p:restoredTop sz="68076" autoAdjust="0"/>
  </p:normalViewPr>
  <p:slideViewPr>
    <p:cSldViewPr snapToGrid="0">
      <p:cViewPr>
        <p:scale>
          <a:sx n="80" d="100"/>
          <a:sy n="80" d="100"/>
        </p:scale>
        <p:origin x="-768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177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notesMaster" Target="notesMasters/notesMaster1.xml"/><Relationship Id="rId40" Type="http://schemas.openxmlformats.org/officeDocument/2006/relationships/handoutMaster" Target="handoutMasters/handoutMaster1.xml"/><Relationship Id="rId41" Type="http://schemas.openxmlformats.org/officeDocument/2006/relationships/printerSettings" Target="printerSettings/printerSettings1.bin"/><Relationship Id="rId42" Type="http://schemas.openxmlformats.org/officeDocument/2006/relationships/tags" Target="tags/tag1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-1" y="0"/>
            <a:ext cx="5736921" cy="344488"/>
          </a:xfrm>
          <a:prstGeom prst="rect">
            <a:avLst/>
          </a:prstGeom>
          <a:effectLst/>
        </p:spPr>
        <p:txBody>
          <a:bodyPr vert="horz" lIns="91440" tIns="45720" rIns="91440" bIns="45720" rtlCol="0"/>
          <a:lstStyle>
            <a:lvl1pPr algn="l">
              <a:defRPr sz="1200">
                <a:effectLst/>
              </a:defRPr>
            </a:lvl1pPr>
          </a:lstStyle>
          <a:p>
            <a:r>
              <a:rPr lang="en-US" smtClean="0">
                <a:effectLst/>
              </a:rPr>
              <a:t>Joining and Remaining: A Look at the Data on the Role of Adventist Education</a:t>
            </a:r>
            <a:endParaRPr lang="en-US">
              <a:effectLst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7503089" y="0"/>
            <a:ext cx="1639323" cy="344488"/>
          </a:xfrm>
          <a:prstGeom prst="rect">
            <a:avLst/>
          </a:prstGeom>
          <a:effectLst/>
        </p:spPr>
        <p:txBody>
          <a:bodyPr vert="horz" lIns="91440" tIns="45720" rIns="91440" bIns="45720" rtlCol="0"/>
          <a:lstStyle>
            <a:lvl1pPr algn="r">
              <a:defRPr sz="1200">
                <a:effectLst/>
              </a:defRPr>
            </a:lvl1pPr>
          </a:lstStyle>
          <a:p>
            <a:endParaRPr lang="en-US">
              <a:effectLst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  <a:effectLst/>
        </p:spPr>
        <p:txBody>
          <a:bodyPr vert="horz" lIns="91440" tIns="45720" rIns="91440" bIns="45720" rtlCol="0" anchor="b"/>
          <a:lstStyle>
            <a:lvl1pPr algn="l">
              <a:defRPr sz="1200">
                <a:effectLst/>
              </a:defRPr>
            </a:lvl1pPr>
          </a:lstStyle>
          <a:p>
            <a:r>
              <a:rPr lang="en-US" smtClean="0">
                <a:effectLst/>
              </a:rPr>
              <a:t>John Wesley Taylor V (taylorjw@gc.adventist.org)</a:t>
            </a:r>
            <a:endParaRPr lang="en-US">
              <a:effectLst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  <a:effectLst/>
        </p:spPr>
        <p:txBody>
          <a:bodyPr vert="horz" lIns="91440" tIns="45720" rIns="91440" bIns="45720" rtlCol="0" anchor="b"/>
          <a:lstStyle>
            <a:lvl1pPr algn="r">
              <a:defRPr sz="1200">
                <a:effectLst/>
              </a:defRPr>
            </a:lvl1pPr>
          </a:lstStyle>
          <a:p>
            <a:fld id="{E21BB23A-5CA0-4E1C-8762-9E0E56FB66BA}" type="slidenum">
              <a:rPr lang="en-US" smtClean="0">
                <a:effectLst/>
              </a:rPr>
              <a:t>‹#›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082604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  <a:effectLst/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  <a:effectLst/>
        </p:spPr>
        <p:txBody>
          <a:bodyPr vert="horz" lIns="91440" tIns="45720" rIns="91440" bIns="45720" rtlCol="0"/>
          <a:lstStyle>
            <a:lvl1pPr algn="l">
              <a:defRPr sz="1200">
                <a:effectLst/>
              </a:defRPr>
            </a:lvl1pPr>
          </a:lstStyle>
          <a:p>
            <a:r>
              <a:rPr lang="en-US" smtClean="0">
                <a:effectLst/>
              </a:rPr>
              <a:t>Joining and Remaining: A Look at the Data on the Role of Adventist Education</a:t>
            </a:r>
            <a:endParaRPr lang="en-US">
              <a:effectLst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effectLst/>
        </p:spPr>
        <p:txBody>
          <a:bodyPr vert="horz" lIns="91440" tIns="45720" rIns="91440" bIns="45720" rtlCol="0"/>
          <a:lstStyle>
            <a:lvl1pPr algn="r">
              <a:defRPr sz="1200">
                <a:effectLst/>
              </a:defRPr>
            </a:lvl1pPr>
          </a:lstStyle>
          <a:p>
            <a:endParaRPr lang="en-US">
              <a:effectLst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  <a:effectLst/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effectLst/>
        </p:spPr>
        <p:txBody>
          <a:bodyPr vert="horz" lIns="91440" tIns="45720" rIns="91440" bIns="45720" rtlCol="0"/>
          <a:lstStyle/>
          <a:p>
            <a:pPr lvl="0"/>
            <a:r>
              <a:rPr lang="en-US" smtClean="0">
                <a:effectLst/>
              </a:rPr>
              <a:t>Click to edit Master text styles</a:t>
            </a:r>
          </a:p>
          <a:p>
            <a:pPr lvl="1"/>
            <a:r>
              <a:rPr lang="en-US" smtClean="0">
                <a:effectLst/>
              </a:rPr>
              <a:t>Second level</a:t>
            </a:r>
          </a:p>
          <a:p>
            <a:pPr lvl="2"/>
            <a:r>
              <a:rPr lang="en-US" smtClean="0">
                <a:effectLst/>
              </a:rPr>
              <a:t>Third level</a:t>
            </a:r>
          </a:p>
          <a:p>
            <a:pPr lvl="3"/>
            <a:r>
              <a:rPr lang="en-US" smtClean="0">
                <a:effectLst/>
              </a:rPr>
              <a:t>Fourth level</a:t>
            </a:r>
          </a:p>
          <a:p>
            <a:pPr lvl="4"/>
            <a:r>
              <a:rPr lang="en-US" smtClean="0">
                <a:effectLst/>
              </a:rPr>
              <a:t>Fifth level</a:t>
            </a:r>
            <a:endParaRPr lang="en-US">
              <a:effectLst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effectLst/>
        </p:spPr>
        <p:txBody>
          <a:bodyPr vert="horz" lIns="91440" tIns="45720" rIns="91440" bIns="45720" rtlCol="0" anchor="b"/>
          <a:lstStyle>
            <a:lvl1pPr algn="l">
              <a:defRPr sz="1200">
                <a:effectLst/>
              </a:defRPr>
            </a:lvl1pPr>
          </a:lstStyle>
          <a:p>
            <a:r>
              <a:rPr lang="en-US" smtClean="0">
                <a:effectLst/>
              </a:rPr>
              <a:t>John Wesley Taylor V (taylorjw@gc.adventist.org)</a:t>
            </a:r>
            <a:endParaRPr lang="en-US">
              <a:effectLst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effectLst/>
        </p:spPr>
        <p:txBody>
          <a:bodyPr vert="horz" lIns="91440" tIns="45720" rIns="91440" bIns="45720" rtlCol="0" anchor="b"/>
          <a:lstStyle>
            <a:lvl1pPr algn="r">
              <a:defRPr sz="1200">
                <a:effectLst/>
              </a:defRPr>
            </a:lvl1pPr>
          </a:lstStyle>
          <a:p>
            <a:fld id="{413A8FC0-67A0-4E6D-8EEF-251A8DF0E339}" type="slidenum">
              <a:rPr lang="en-US" smtClean="0">
                <a:effectLst/>
              </a:rPr>
              <a:t>‹#›</a:t>
            </a:fld>
            <a:endParaRPr lang="en-US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74958767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CDE9CF0-A724-8649-A8A3-BF2ADA8BB249}" type="slidenum">
              <a:rPr lang="en-US" sz="1200">
                <a:solidFill>
                  <a:prstClr val="black"/>
                </a:solidFill>
              </a:rPr>
              <a:pPr eaLnBrk="1" hangingPunct="1"/>
              <a:t>5</a:t>
            </a:fld>
            <a:endParaRPr lang="en-US" sz="1200">
              <a:solidFill>
                <a:prstClr val="black"/>
              </a:solidFill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/>
              <a:t>Школьная администрация – это связующее звено между Советом Попечителей и родителями с учениками. </a:t>
            </a: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F5738A6-C5AF-3B49-8211-C5FD83EBF805}" type="slidenum">
              <a:rPr lang="en-US" sz="1200">
                <a:solidFill>
                  <a:prstClr val="black"/>
                </a:solidFill>
              </a:rPr>
              <a:pPr eaLnBrk="1" hangingPunct="1"/>
              <a:t>8</a:t>
            </a:fld>
            <a:endParaRPr lang="en-US" sz="1200">
              <a:solidFill>
                <a:prstClr val="black"/>
              </a:solidFill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/>
              <a:t>Школьный бюллетень: информация по финансам, школьные правила</a:t>
            </a:r>
            <a:r>
              <a:rPr lang="en-US"/>
              <a:t>, </a:t>
            </a:r>
            <a:r>
              <a:rPr lang="ru-RU"/>
              <a:t>курсы</a:t>
            </a:r>
            <a:r>
              <a:rPr lang="en-US"/>
              <a:t>,</a:t>
            </a:r>
            <a:r>
              <a:rPr lang="ru-RU"/>
              <a:t>положение о недискриминации, миссия и задачи школы</a:t>
            </a:r>
            <a:r>
              <a:rPr lang="en-US"/>
              <a:t>.</a:t>
            </a:r>
            <a:r>
              <a:rPr lang="ru-RU"/>
              <a:t> Все должно быть выражено ясно, четко и кратко (поможет если возникнут спорные ситуации)</a:t>
            </a:r>
            <a:r>
              <a:rPr lang="en-US"/>
              <a:t>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850686-96D4-7B4B-B294-5BBBC62B8C5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10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B2EA4-D7A1-7442-A95D-B3DB0663962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21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0F702-7617-A14E-B6DD-DBA56A9F591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81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E94B77B-D2AD-1646-A4EC-BAD21DE229E5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2BF9043-B1BA-F247-B087-2C83D589A1C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Click to edit Master text styles</a:t>
            </a:r>
          </a:p>
          <a:p>
            <a:pPr lvl="1" eaLnBrk="1" latinLnBrk="0" hangingPunct="1"/>
            <a:r>
              <a:rPr lang="ru-RU" smtClean="0"/>
              <a:t>Second level</a:t>
            </a:r>
          </a:p>
          <a:p>
            <a:pPr lvl="2" eaLnBrk="1" latinLnBrk="0" hangingPunct="1"/>
            <a:r>
              <a:rPr lang="ru-RU" smtClean="0"/>
              <a:t>Third level</a:t>
            </a:r>
          </a:p>
          <a:p>
            <a:pPr lvl="3" eaLnBrk="1" latinLnBrk="0" hangingPunct="1"/>
            <a:r>
              <a:rPr lang="ru-RU" smtClean="0"/>
              <a:t>Fourth level</a:t>
            </a:r>
          </a:p>
          <a:p>
            <a:pPr lvl="4" eaLnBrk="1" latinLnBrk="0" hangingPunct="1"/>
            <a:r>
              <a:rPr lang="ru-RU" smtClean="0"/>
              <a:t>Fifth level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DA9C48B-590A-5B4A-89BD-70843688296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Click to edit Master text styles</a:t>
            </a:r>
          </a:p>
          <a:p>
            <a:pPr lvl="1" eaLnBrk="1" latinLnBrk="0" hangingPunct="1"/>
            <a:r>
              <a:rPr lang="ru-RU" smtClean="0"/>
              <a:t>Second level</a:t>
            </a:r>
          </a:p>
          <a:p>
            <a:pPr lvl="2" eaLnBrk="1" latinLnBrk="0" hangingPunct="1"/>
            <a:r>
              <a:rPr lang="ru-RU" smtClean="0"/>
              <a:t>Third level</a:t>
            </a:r>
          </a:p>
          <a:p>
            <a:pPr lvl="3" eaLnBrk="1" latinLnBrk="0" hangingPunct="1"/>
            <a:r>
              <a:rPr lang="ru-RU" smtClean="0"/>
              <a:t>Fourth level</a:t>
            </a:r>
          </a:p>
          <a:p>
            <a:pPr lvl="4" eaLnBrk="1" latinLnBrk="0" hangingPunct="1"/>
            <a:r>
              <a:rPr lang="ru-RU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Click to edit Master text styles</a:t>
            </a:r>
          </a:p>
          <a:p>
            <a:pPr lvl="1" eaLnBrk="1" latinLnBrk="0" hangingPunct="1"/>
            <a:r>
              <a:rPr lang="ru-RU" smtClean="0"/>
              <a:t>Second level</a:t>
            </a:r>
          </a:p>
          <a:p>
            <a:pPr lvl="2" eaLnBrk="1" latinLnBrk="0" hangingPunct="1"/>
            <a:r>
              <a:rPr lang="ru-RU" smtClean="0"/>
              <a:t>Third level</a:t>
            </a:r>
          </a:p>
          <a:p>
            <a:pPr lvl="3" eaLnBrk="1" latinLnBrk="0" hangingPunct="1"/>
            <a:r>
              <a:rPr lang="ru-RU" smtClean="0"/>
              <a:t>Fourth level</a:t>
            </a:r>
          </a:p>
          <a:p>
            <a:pPr lvl="4" eaLnBrk="1" latinLnBrk="0" hangingPunct="1"/>
            <a:r>
              <a:rPr lang="ru-RU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33B53274-BAE1-CF47-B38E-0B8F5CA971E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Click to edit Master text styles</a:t>
            </a:r>
          </a:p>
          <a:p>
            <a:pPr lvl="1" eaLnBrk="1" latinLnBrk="0" hangingPunct="1"/>
            <a:r>
              <a:rPr lang="ru-RU" smtClean="0"/>
              <a:t>Second level</a:t>
            </a:r>
          </a:p>
          <a:p>
            <a:pPr lvl="2" eaLnBrk="1" latinLnBrk="0" hangingPunct="1"/>
            <a:r>
              <a:rPr lang="ru-RU" smtClean="0"/>
              <a:t>Third level</a:t>
            </a:r>
          </a:p>
          <a:p>
            <a:pPr lvl="3" eaLnBrk="1" latinLnBrk="0" hangingPunct="1"/>
            <a:r>
              <a:rPr lang="ru-RU" smtClean="0"/>
              <a:t>Fourth level</a:t>
            </a:r>
          </a:p>
          <a:p>
            <a:pPr lvl="4" eaLnBrk="1" latinLnBrk="0" hangingPunct="1"/>
            <a:r>
              <a:rPr lang="ru-RU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Click to edit Master text styles</a:t>
            </a:r>
          </a:p>
          <a:p>
            <a:pPr lvl="1" eaLnBrk="1" latinLnBrk="0" hangingPunct="1"/>
            <a:r>
              <a:rPr lang="ru-RU" smtClean="0"/>
              <a:t>Second level</a:t>
            </a:r>
          </a:p>
          <a:p>
            <a:pPr lvl="2" eaLnBrk="1" latinLnBrk="0" hangingPunct="1"/>
            <a:r>
              <a:rPr lang="ru-RU" smtClean="0"/>
              <a:t>Third level</a:t>
            </a:r>
          </a:p>
          <a:p>
            <a:pPr lvl="3" eaLnBrk="1" latinLnBrk="0" hangingPunct="1"/>
            <a:r>
              <a:rPr lang="ru-RU" smtClean="0"/>
              <a:t>Fourth level</a:t>
            </a:r>
          </a:p>
          <a:p>
            <a:pPr lvl="4" eaLnBrk="1" latinLnBrk="0" hangingPunct="1"/>
            <a:r>
              <a:rPr lang="ru-RU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>
              <a:defRPr/>
            </a:pPr>
            <a:fld id="{5A68F1F3-F21B-4241-86BB-F0023507922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6E97F93-8AC8-7649-A9C2-A5B22C24C0D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8CD345EB-6ACD-1541-92F7-6612B5E7C6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6420F7C-2C99-194E-9A9A-C9E46F5145A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Click to edit Master text styles</a:t>
            </a:r>
          </a:p>
          <a:p>
            <a:pPr lvl="1" eaLnBrk="1" latinLnBrk="0" hangingPunct="1"/>
            <a:r>
              <a:rPr lang="ru-RU" smtClean="0"/>
              <a:t>Second level</a:t>
            </a:r>
          </a:p>
          <a:p>
            <a:pPr lvl="2" eaLnBrk="1" latinLnBrk="0" hangingPunct="1"/>
            <a:r>
              <a:rPr lang="ru-RU" smtClean="0"/>
              <a:t>Third level</a:t>
            </a:r>
          </a:p>
          <a:p>
            <a:pPr lvl="3" eaLnBrk="1" latinLnBrk="0" hangingPunct="1"/>
            <a:r>
              <a:rPr lang="ru-RU" smtClean="0"/>
              <a:t>Fourth level</a:t>
            </a:r>
          </a:p>
          <a:p>
            <a:pPr lvl="4" eaLnBrk="1" latinLnBrk="0" hangingPunct="1"/>
            <a:r>
              <a:rPr lang="ru-RU" smtClean="0"/>
              <a:t>Fifth level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75AC0-6DEE-AE49-AA4B-830B99A9DA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46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3C3A3C0D-0475-FE4F-922B-C7C4F5A54F0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Drag picture to placeholder or click icon to add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Click to edit Master text styles</a:t>
            </a:r>
          </a:p>
          <a:p>
            <a:pPr lvl="1" eaLnBrk="1" latinLnBrk="0" hangingPunct="1"/>
            <a:r>
              <a:rPr lang="ru-RU" smtClean="0"/>
              <a:t>Second level</a:t>
            </a:r>
          </a:p>
          <a:p>
            <a:pPr lvl="2" eaLnBrk="1" latinLnBrk="0" hangingPunct="1"/>
            <a:r>
              <a:rPr lang="ru-RU" smtClean="0"/>
              <a:t>Third level</a:t>
            </a:r>
          </a:p>
          <a:p>
            <a:pPr lvl="3" eaLnBrk="1" latinLnBrk="0" hangingPunct="1"/>
            <a:r>
              <a:rPr lang="ru-RU" smtClean="0"/>
              <a:t>Fourth level</a:t>
            </a:r>
          </a:p>
          <a:p>
            <a:pPr lvl="4" eaLnBrk="1" latinLnBrk="0" hangingPunct="1"/>
            <a:r>
              <a:rPr lang="ru-RU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D86BE2-18C6-FB4A-B227-72AC2236D9E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Click to edit Master text styles</a:t>
            </a:r>
          </a:p>
          <a:p>
            <a:pPr lvl="1" eaLnBrk="1" latinLnBrk="0" hangingPunct="1"/>
            <a:r>
              <a:rPr lang="ru-RU" smtClean="0"/>
              <a:t>Second level</a:t>
            </a:r>
          </a:p>
          <a:p>
            <a:pPr lvl="2" eaLnBrk="1" latinLnBrk="0" hangingPunct="1"/>
            <a:r>
              <a:rPr lang="ru-RU" smtClean="0"/>
              <a:t>Third level</a:t>
            </a:r>
          </a:p>
          <a:p>
            <a:pPr lvl="3" eaLnBrk="1" latinLnBrk="0" hangingPunct="1"/>
            <a:r>
              <a:rPr lang="ru-RU" smtClean="0"/>
              <a:t>Fourth level</a:t>
            </a:r>
          </a:p>
          <a:p>
            <a:pPr lvl="4" eaLnBrk="1" latinLnBrk="0" hangingPunct="1"/>
            <a:r>
              <a:rPr lang="ru-RU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pPr>
              <a:defRPr/>
            </a:pPr>
            <a:fld id="{1EAF7E57-D976-134E-BE50-48E16F800FC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6E7C5-92E0-8C48-B9D3-81EB4E553B6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70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DA649-4391-AE47-9D3C-9987129B38C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15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87446-23E3-6E4F-9ECF-AB560B02F4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27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5EC2F-C940-A74C-B113-64AB3605C2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2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B35D6-8028-4C41-A520-49CD0D3FC4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03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7F2B2-77B9-414E-906C-F5919E0C67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40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23A03-B7C9-1F43-8FD1-7052E35D97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15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5.jpe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5" descr="652_E_JuiceDrop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141288"/>
            <a:ext cx="10668000" cy="699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26DFDC-AFAD-1E41-AF71-ADC8FAF126A0}" type="slidenum">
              <a:rPr lang="en-US">
                <a:solidFill>
                  <a:srgbClr val="000000"/>
                </a:solidFill>
                <a:latin typeface="Arial" charset="0"/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pic>
        <p:nvPicPr>
          <p:cNvPr id="1031" name="Picture 16" descr="NAD logo for powerpoint skewed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1447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6499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Click to edit Master text styles</a:t>
            </a:r>
          </a:p>
          <a:p>
            <a:pPr lvl="1" eaLnBrk="1" latinLnBrk="0" hangingPunct="1"/>
            <a:r>
              <a:rPr kumimoji="0" lang="ru-RU" smtClean="0"/>
              <a:t>Second level</a:t>
            </a:r>
          </a:p>
          <a:p>
            <a:pPr lvl="2" eaLnBrk="1" latinLnBrk="0" hangingPunct="1"/>
            <a:r>
              <a:rPr kumimoji="0" lang="ru-RU" smtClean="0"/>
              <a:t>Third level</a:t>
            </a:r>
          </a:p>
          <a:p>
            <a:pPr lvl="3" eaLnBrk="1" latinLnBrk="0" hangingPunct="1"/>
            <a:r>
              <a:rPr kumimoji="0" lang="ru-RU" smtClean="0"/>
              <a:t>Fourth level</a:t>
            </a:r>
          </a:p>
          <a:p>
            <a:pPr lvl="4" eaLnBrk="1" latinLnBrk="0" hangingPunct="1"/>
            <a:r>
              <a:rPr kumimoji="0" lang="ru-RU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80CB818-7379-467D-8E76-EF9D9074A26C}" type="datetime2">
              <a:rPr lang="en-US" smtClean="0">
                <a:effectLst/>
              </a:rPr>
              <a:t>Tuesday, September 4, 18</a:t>
            </a:fld>
            <a:endParaRPr lang="en-US">
              <a:effectLst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/>
            <a:endParaRPr lang="en-US">
              <a:effectLst/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>
                <a:effectLst/>
              </a:rPr>
              <a:t>‹#›</a:t>
            </a:fld>
            <a:endParaRPr lang="en-US">
              <a:effectLst/>
            </a:endParaRPr>
          </a:p>
        </p:txBody>
      </p:sp>
      <p:pic>
        <p:nvPicPr>
          <p:cNvPr id="10" name="Picture 7" descr="210_E_JuiceDrop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8200" y="0"/>
            <a:ext cx="9982200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NAD logo for powerpoint skewed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029200"/>
            <a:ext cx="1905000" cy="156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1295400"/>
            <a:ext cx="7772400" cy="1470025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sz="6000" b="1" dirty="0" smtClean="0">
                <a:solidFill>
                  <a:srgbClr val="FFFF00"/>
                </a:solidFill>
                <a:latin typeface="Balloon XBd BT" pitchFamily="66" charset="0"/>
                <a:ea typeface="+mj-ea"/>
                <a:cs typeface="+mj-cs"/>
              </a:rPr>
              <a:t>Членство в Совете попечителей</a:t>
            </a:r>
            <a:endParaRPr lang="en-US" sz="6000" b="1" dirty="0" smtClean="0">
              <a:solidFill>
                <a:srgbClr val="FFFF00"/>
              </a:solidFill>
              <a:latin typeface="Balloon XBd BT" pitchFamily="66" charset="0"/>
              <a:ea typeface="+mj-ea"/>
              <a:cs typeface="+mj-cs"/>
            </a:endParaRPr>
          </a:p>
        </p:txBody>
      </p:sp>
      <p:sp>
        <p:nvSpPr>
          <p:cNvPr id="14338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219200" y="3429000"/>
            <a:ext cx="7696200" cy="1752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>
                <a:latin typeface="Arial" charset="0"/>
              </a:rPr>
              <a:t>Часть </a:t>
            </a:r>
            <a:r>
              <a:rPr lang="en-US">
                <a:latin typeface="Arial" charset="0"/>
              </a:rPr>
              <a:t>I</a:t>
            </a:r>
          </a:p>
          <a:p>
            <a:pPr eaLnBrk="1" hangingPunct="1"/>
            <a:r>
              <a:rPr lang="ru-RU" sz="3600" b="1" i="1">
                <a:solidFill>
                  <a:schemeClr val="bg1"/>
                </a:solidFill>
                <a:latin typeface="Arial" charset="0"/>
              </a:rPr>
              <a:t>Что значит быть членом Совета попечителей</a:t>
            </a:r>
            <a:r>
              <a:rPr lang="en-US" sz="3600" b="1" i="1">
                <a:solidFill>
                  <a:schemeClr val="bg1"/>
                </a:solidFill>
                <a:latin typeface="Arial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905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9050"/>
            <a:ext cx="8229600" cy="1143000"/>
          </a:xfrm>
          <a:effectLst>
            <a:outerShdw blurRad="63500" dist="35921" dir="2700000" algn="ctr" rotWithShape="0">
              <a:srgbClr val="000066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  <a:t>Перед кем вы несете </a:t>
            </a:r>
            <a:b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</a:br>
            <a: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  <a:t>ответственность</a:t>
            </a:r>
            <a:r>
              <a:rPr lang="en-US" b="1" dirty="0" smtClean="0">
                <a:solidFill>
                  <a:srgbClr val="FFFF00"/>
                </a:solidFill>
                <a:ea typeface="+mj-ea"/>
                <a:cs typeface="+mj-cs"/>
              </a:rPr>
              <a:t>?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371600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Исполнительный комитет конференции</a:t>
            </a:r>
            <a:endParaRPr lang="en-US" b="1">
              <a:solidFill>
                <a:schemeClr val="bg1"/>
              </a:solidFill>
              <a:latin typeface="Arial" charset="0"/>
            </a:endParaRPr>
          </a:p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Совет по образованию конференции</a:t>
            </a:r>
          </a:p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Отдел образования конференции</a:t>
            </a:r>
          </a:p>
          <a:p>
            <a:pPr eaLnBrk="1" hangingPunct="1"/>
            <a:r>
              <a:rPr lang="ru-RU" b="1">
                <a:solidFill>
                  <a:schemeClr val="bg1"/>
                </a:solidFill>
                <a:latin typeface="Arial" charset="0"/>
              </a:rPr>
              <a:t>Спонсоры</a:t>
            </a:r>
          </a:p>
          <a:p>
            <a:pPr eaLnBrk="1" hangingPunct="1"/>
            <a:endParaRPr lang="en-US" b="1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25603" name="Picture 5" descr="bo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350" y="3581400"/>
            <a:ext cx="2889250" cy="303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2438400" y="4876800"/>
            <a:ext cx="2667000" cy="1981200"/>
          </a:xfrm>
          <a:prstGeom prst="rightArrow">
            <a:avLst>
              <a:gd name="adj1" fmla="val 50000"/>
              <a:gd name="adj2" fmla="val 277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Рассмотрим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каждый из них</a:t>
            </a:r>
            <a:endParaRPr lang="en-US" sz="2800" b="1" smtClean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82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04800"/>
            <a:ext cx="8229600" cy="1143000"/>
          </a:xfrm>
          <a:effectLst>
            <a:outerShdw blurRad="63500" dist="35921" dir="2700000" algn="ctr" rotWithShape="0">
              <a:srgbClr val="000066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b="1" dirty="0">
                <a:solidFill>
                  <a:srgbClr val="FFFF00"/>
                </a:solidFill>
                <a:ea typeface="+mj-ea"/>
                <a:cs typeface="+mj-cs"/>
              </a:rPr>
              <a:t>И</a:t>
            </a:r>
            <a: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  <a:t>сполнительный комитет</a:t>
            </a:r>
            <a:b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</a:br>
            <a: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  <a:t>конференции</a:t>
            </a:r>
            <a:endParaRPr lang="en-US" b="1" dirty="0" smtClean="0">
              <a:solidFill>
                <a:srgbClr val="FFFF00"/>
              </a:solidFill>
              <a:ea typeface="+mj-ea"/>
              <a:cs typeface="+mj-cs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05000"/>
            <a:ext cx="76200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>
                <a:solidFill>
                  <a:schemeClr val="bg1"/>
                </a:solidFill>
                <a:latin typeface="Arial" charset="0"/>
              </a:rPr>
              <a:t>Имеет право «последнего слова», как орган, который конференция наделила полномочиями контролировать все конференционные проекты</a:t>
            </a:r>
            <a:r>
              <a:rPr lang="en-US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/>
            <a:r>
              <a:rPr lang="ru-RU">
                <a:solidFill>
                  <a:schemeClr val="bg1"/>
                </a:solidFill>
                <a:latin typeface="Arial" charset="0"/>
              </a:rPr>
              <a:t>Делегирует избранные функции, имеющие отношения к вопросам образования Совету по образованию конференции</a:t>
            </a:r>
            <a:r>
              <a:rPr lang="en-US">
                <a:solidFill>
                  <a:schemeClr val="bg1"/>
                </a:solidFill>
                <a:latin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635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28600"/>
            <a:ext cx="8229600" cy="1143000"/>
          </a:xfrm>
          <a:effectLst>
            <a:outerShdw blurRad="63500" dist="35921" dir="2700000" algn="ctr" rotWithShape="0">
              <a:srgbClr val="000066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  <a:t>Совет по образованию конференции</a:t>
            </a:r>
            <a:endParaRPr lang="en-US" b="1" dirty="0" smtClean="0">
              <a:solidFill>
                <a:srgbClr val="FFFF00"/>
              </a:solidFill>
              <a:ea typeface="+mj-ea"/>
              <a:cs typeface="+mj-cs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600200"/>
            <a:ext cx="70104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800">
                <a:solidFill>
                  <a:schemeClr val="bg1"/>
                </a:solidFill>
                <a:latin typeface="Arial" charset="0"/>
              </a:rPr>
              <a:t>Этот Совет контролирует все аспекты образовательных программ в рамках конференции</a:t>
            </a:r>
            <a:endParaRPr lang="en-US" sz="2800">
              <a:solidFill>
                <a:schemeClr val="bg1"/>
              </a:solidFill>
              <a:latin typeface="Arial" charset="0"/>
            </a:endParaRPr>
          </a:p>
          <a:p>
            <a:pPr eaLnBrk="1" hangingPunct="1"/>
            <a:r>
              <a:rPr lang="ru-RU" sz="2800">
                <a:solidFill>
                  <a:schemeClr val="bg1"/>
                </a:solidFill>
                <a:latin typeface="Arial" charset="0"/>
              </a:rPr>
              <a:t>Делегирует избранные функции Совету попечителей</a:t>
            </a:r>
            <a:r>
              <a:rPr lang="en-US" sz="28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/>
            <a:r>
              <a:rPr lang="ru-RU" sz="2800">
                <a:solidFill>
                  <a:srgbClr val="FFFF00"/>
                </a:solidFill>
                <a:latin typeface="Arial" charset="0"/>
              </a:rPr>
              <a:t>ВНИМАНИЕ</a:t>
            </a:r>
            <a:r>
              <a:rPr lang="en-US" sz="2800">
                <a:solidFill>
                  <a:srgbClr val="FFFF00"/>
                </a:solidFill>
                <a:latin typeface="Arial" charset="0"/>
              </a:rPr>
              <a:t>!!</a:t>
            </a:r>
          </a:p>
        </p:txBody>
      </p:sp>
    </p:spTree>
    <p:extLst>
      <p:ext uri="{BB962C8B-B14F-4D97-AF65-F5344CB8AC3E}">
        <p14:creationId xmlns:p14="http://schemas.microsoft.com/office/powerpoint/2010/main" val="336771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solidFill>
                  <a:srgbClr val="FFFF00"/>
                </a:solidFill>
                <a:latin typeface="Arial" charset="0"/>
              </a:rPr>
              <a:t>Внимание</a:t>
            </a:r>
            <a:r>
              <a:rPr lang="en-US">
                <a:solidFill>
                  <a:srgbClr val="FFFF00"/>
                </a:solidFill>
                <a:latin typeface="Arial" charset="0"/>
              </a:rPr>
              <a:t>!!!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800" y="1600200"/>
            <a:ext cx="6858000" cy="495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ru-RU" sz="2800">
                <a:solidFill>
                  <a:schemeClr val="bg1"/>
                </a:solidFill>
                <a:latin typeface="Arial" charset="0"/>
              </a:rPr>
              <a:t>Несмотря на то, что он делегирует избранные функции местному Совету попечителей, этот факт не означает, что Совет по образованию конференции снимает с себя эти обязанности</a:t>
            </a:r>
            <a:r>
              <a:rPr lang="en-US" altLang="ja-JP" sz="28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>
                <a:solidFill>
                  <a:schemeClr val="bg1"/>
                </a:solidFill>
                <a:latin typeface="Arial" charset="0"/>
              </a:rPr>
              <a:t>Поскольку конференция юридически связана с действиями Совета попечителей школы, эти две организации должны тесно сотрудничать по вопросам школьного управления и персонала.</a:t>
            </a:r>
            <a:endParaRPr lang="en-US" sz="280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07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8229600" cy="1143000"/>
          </a:xfrm>
          <a:effectLst>
            <a:outerShdw blurRad="63500" dist="35921" dir="2700000" algn="ctr" rotWithShape="0">
              <a:srgbClr val="000066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dirty="0">
                <a:solidFill>
                  <a:srgbClr val="FFFF00"/>
                </a:solidFill>
                <a:ea typeface="+mj-ea"/>
                <a:cs typeface="+mj-cs"/>
              </a:rPr>
              <a:t>О</a:t>
            </a:r>
            <a:r>
              <a:rPr lang="ru-RU" dirty="0" smtClean="0">
                <a:solidFill>
                  <a:srgbClr val="FFFF00"/>
                </a:solidFill>
                <a:ea typeface="+mj-ea"/>
                <a:cs typeface="+mj-cs"/>
              </a:rPr>
              <a:t>тдел </a:t>
            </a:r>
            <a:br>
              <a:rPr lang="ru-RU" dirty="0" smtClean="0">
                <a:solidFill>
                  <a:srgbClr val="FFFF00"/>
                </a:solidFill>
                <a:ea typeface="+mj-ea"/>
                <a:cs typeface="+mj-cs"/>
              </a:rPr>
            </a:br>
            <a:r>
              <a:rPr lang="ru-RU" dirty="0" smtClean="0">
                <a:solidFill>
                  <a:srgbClr val="FFFF00"/>
                </a:solidFill>
                <a:ea typeface="+mj-ea"/>
                <a:cs typeface="+mj-cs"/>
              </a:rPr>
              <a:t>образования конференции</a:t>
            </a:r>
            <a:endParaRPr lang="en-US" dirty="0" smtClean="0">
              <a:solidFill>
                <a:srgbClr val="FFFF00"/>
              </a:solidFill>
              <a:ea typeface="+mj-ea"/>
              <a:cs typeface="+mj-cs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600200"/>
            <a:ext cx="72390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800">
                <a:solidFill>
                  <a:schemeClr val="bg1"/>
                </a:solidFill>
                <a:latin typeface="Arial" charset="0"/>
              </a:rPr>
              <a:t>Директор школы работает с Советом попечителей как представителями Совета по образованию</a:t>
            </a:r>
            <a:r>
              <a:rPr lang="en-US" sz="28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sz="2800">
                <a:solidFill>
                  <a:schemeClr val="bg1"/>
                </a:solidFill>
                <a:latin typeface="Arial" charset="0"/>
              </a:rPr>
              <a:t>Отдел образование следит за соблюдением правил и процедур, описанных в рабочем курсе униона и конференции</a:t>
            </a:r>
            <a:r>
              <a:rPr lang="en-US" sz="28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sz="2800">
                <a:solidFill>
                  <a:schemeClr val="bg1"/>
                </a:solidFill>
                <a:latin typeface="Arial" charset="0"/>
              </a:rPr>
              <a:t>Все обсуждения и решения по кадровым вопросам должны проводиться\приниматься в присутствии сотрудников Отдела образования. </a:t>
            </a:r>
            <a:endParaRPr lang="en-US" sz="280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800">
                <a:solidFill>
                  <a:schemeClr val="bg1"/>
                </a:solidFill>
                <a:latin typeface="Arial" charset="0"/>
              </a:rPr>
              <a:t>Проводит оценку школ К-12</a:t>
            </a:r>
            <a:r>
              <a:rPr lang="en-US" sz="2800">
                <a:solidFill>
                  <a:schemeClr val="bg1"/>
                </a:solidFill>
                <a:latin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11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229600" cy="1143000"/>
          </a:xfrm>
          <a:effectLst>
            <a:outerShdw blurRad="63500" dist="35921" dir="2700000" algn="ctr" rotWithShape="0">
              <a:srgbClr val="000066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  <a:t>Этические нормы</a:t>
            </a:r>
            <a:endParaRPr lang="en-US" b="1" dirty="0" smtClean="0">
              <a:solidFill>
                <a:srgbClr val="FFFF00"/>
              </a:solidFill>
              <a:ea typeface="+mj-ea"/>
              <a:cs typeface="+mj-cs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524000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ru-RU" sz="2800">
                <a:solidFill>
                  <a:schemeClr val="bg1"/>
                </a:solidFill>
                <a:latin typeface="Arial" charset="0"/>
              </a:rPr>
              <a:t>Поддерживать принципы честности, справедливости и доверия</a:t>
            </a:r>
            <a:r>
              <a:rPr lang="en-US" sz="28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>
                <a:solidFill>
                  <a:schemeClr val="bg1"/>
                </a:solidFill>
                <a:latin typeface="Arial" charset="0"/>
              </a:rPr>
              <a:t>Основывать решения на философии и миссии образовательной системы АСД</a:t>
            </a:r>
            <a:r>
              <a:rPr lang="en-US" sz="28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>
                <a:solidFill>
                  <a:schemeClr val="bg1"/>
                </a:solidFill>
                <a:latin typeface="Arial" charset="0"/>
              </a:rPr>
              <a:t>Поведение сотрудников должно отражать принципы, проповедуемые адвентистской церковью</a:t>
            </a:r>
            <a:r>
              <a:rPr lang="en-US" sz="28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>
                <a:solidFill>
                  <a:schemeClr val="bg1"/>
                </a:solidFill>
                <a:latin typeface="Arial" charset="0"/>
              </a:rPr>
              <a:t>Эффективно трудиться в целях понимания и поддержки адвентистской образовательной системы</a:t>
            </a:r>
            <a:r>
              <a:rPr lang="en-US" sz="28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>
                <a:solidFill>
                  <a:schemeClr val="bg1"/>
                </a:solidFill>
                <a:latin typeface="Arial" charset="0"/>
              </a:rPr>
              <a:t>Учиться находить компромиссы, не жертвуя при этом исповедуемыми принципами</a:t>
            </a:r>
            <a:r>
              <a:rPr lang="en-US" sz="2800">
                <a:solidFill>
                  <a:schemeClr val="bg1"/>
                </a:solidFill>
                <a:latin typeface="Arial" charset="0"/>
              </a:rPr>
              <a:t>.</a:t>
            </a:r>
          </a:p>
        </p:txBody>
      </p:sp>
      <p:sp>
        <p:nvSpPr>
          <p:cNvPr id="30723" name="Oval 4"/>
          <p:cNvSpPr>
            <a:spLocks noChangeArrowheads="1"/>
          </p:cNvSpPr>
          <p:nvPr/>
        </p:nvSpPr>
        <p:spPr bwMode="auto">
          <a:xfrm>
            <a:off x="7620000" y="457200"/>
            <a:ext cx="8382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smtClean="0"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1513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00200"/>
            <a:ext cx="7620000" cy="487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800">
                <a:solidFill>
                  <a:schemeClr val="bg1"/>
                </a:solidFill>
                <a:latin typeface="Arial" charset="0"/>
              </a:rPr>
              <a:t>Соблюдать гражданские права всех членов школьного сообщества  </a:t>
            </a:r>
            <a:r>
              <a:rPr lang="en-US" sz="28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ja-JP" sz="2800">
                <a:solidFill>
                  <a:schemeClr val="bg1"/>
                </a:solidFill>
                <a:latin typeface="Arial" charset="0"/>
              </a:rPr>
              <a:t>Понимать что авторитет Совета выражается только в его действиях как Совета</a:t>
            </a:r>
            <a:r>
              <a:rPr lang="en-US" altLang="ja-JP" sz="2800">
                <a:solidFill>
                  <a:schemeClr val="bg1"/>
                </a:solidFill>
                <a:latin typeface="Arial" charset="0"/>
              </a:rPr>
              <a:t>.</a:t>
            </a:r>
            <a:r>
              <a:rPr lang="ru-RU" altLang="ja-JP" sz="2800">
                <a:solidFill>
                  <a:schemeClr val="bg1"/>
                </a:solidFill>
                <a:latin typeface="Arial" charset="0"/>
              </a:rPr>
              <a:t> Его члены могут выражать идеи или действовать от имени Совета, только если эти идеи\действия одобрены Советом. </a:t>
            </a:r>
            <a:endParaRPr lang="en-US" altLang="ja-JP" sz="280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800">
                <a:solidFill>
                  <a:schemeClr val="bg1"/>
                </a:solidFill>
                <a:latin typeface="Arial" charset="0"/>
              </a:rPr>
              <a:t>Не участвовать в чем-либо, что может скомпрометировать школьную систему, Совет или администрацию </a:t>
            </a:r>
            <a:r>
              <a:rPr lang="en-US" sz="28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sz="2800">
                <a:solidFill>
                  <a:schemeClr val="bg1"/>
                </a:solidFill>
                <a:latin typeface="Arial" charset="0"/>
              </a:rPr>
              <a:t>Избегать любого конфликта интересов</a:t>
            </a:r>
            <a:endParaRPr lang="en-US" sz="280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>
                <a:solidFill>
                  <a:schemeClr val="bg1"/>
                </a:solidFill>
                <a:latin typeface="Arial" charset="0"/>
              </a:rPr>
              <a:t>О</a:t>
            </a:r>
            <a:r>
              <a:rPr lang="ru-RU" sz="2800">
                <a:solidFill>
                  <a:schemeClr val="bg1"/>
                </a:solidFill>
                <a:latin typeface="Arial" charset="0"/>
              </a:rPr>
              <a:t>сновывать решения на фактах и ваших независимых суждениях</a:t>
            </a:r>
            <a:r>
              <a:rPr lang="en-US" sz="2800">
                <a:solidFill>
                  <a:schemeClr val="bg1"/>
                </a:solidFill>
                <a:latin typeface="Arial" charset="0"/>
              </a:rPr>
              <a:t>.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9144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66"/>
            </a:outerShdw>
          </a:effec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Этические нормы</a:t>
            </a:r>
            <a:endParaRPr lang="en-US" sz="4400" b="1" dirty="0">
              <a:solidFill>
                <a:srgbClr val="FFFF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1747" name="Oval 5"/>
          <p:cNvSpPr>
            <a:spLocks noChangeArrowheads="1"/>
          </p:cNvSpPr>
          <p:nvPr/>
        </p:nvSpPr>
        <p:spPr bwMode="auto">
          <a:xfrm>
            <a:off x="7620000" y="457200"/>
            <a:ext cx="8382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smtClean="0"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11951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1295400"/>
            <a:ext cx="76962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800">
                <a:solidFill>
                  <a:schemeClr val="bg1"/>
                </a:solidFill>
                <a:latin typeface="Arial" charset="0"/>
              </a:rPr>
              <a:t>Сотрудничать с членами Совета в духе единства, христианской любви и уважения.</a:t>
            </a:r>
            <a:endParaRPr lang="en-US" sz="2800">
              <a:solidFill>
                <a:schemeClr val="bg1"/>
              </a:solidFill>
              <a:latin typeface="Arial" charset="0"/>
            </a:endParaRPr>
          </a:p>
          <a:p>
            <a:pPr eaLnBrk="1" hangingPunct="1"/>
            <a:r>
              <a:rPr lang="ru-RU" sz="2800">
                <a:solidFill>
                  <a:schemeClr val="bg1"/>
                </a:solidFill>
                <a:latin typeface="Arial" charset="0"/>
              </a:rPr>
              <a:t>Поддерживать все решения Совета независимо от каких-либо личных разногласий</a:t>
            </a:r>
            <a:r>
              <a:rPr lang="en-US" sz="28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/>
            <a:r>
              <a:rPr lang="ru-RU" sz="2800">
                <a:solidFill>
                  <a:schemeClr val="bg1"/>
                </a:solidFill>
                <a:latin typeface="Arial" charset="0"/>
              </a:rPr>
              <a:t>Сохранять конфиденциальность по всем вопросам</a:t>
            </a:r>
            <a:r>
              <a:rPr lang="en-US" sz="28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/>
            <a:r>
              <a:rPr lang="ru-RU" sz="2800">
                <a:solidFill>
                  <a:schemeClr val="bg1"/>
                </a:solidFill>
                <a:latin typeface="Arial" charset="0"/>
              </a:rPr>
              <a:t>Стремиться не управлять школой, но в сотрудничестве с вашими коллегами контролировать процесс эффективного управления школой. </a:t>
            </a:r>
            <a:endParaRPr lang="en-US" sz="2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9144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66"/>
            </a:outerShdw>
          </a:effec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Этические нормы</a:t>
            </a:r>
            <a:endParaRPr lang="en-US" sz="4400" b="1" dirty="0">
              <a:solidFill>
                <a:srgbClr val="FFFF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771" name="Oval 5"/>
          <p:cNvSpPr>
            <a:spLocks noChangeArrowheads="1"/>
          </p:cNvSpPr>
          <p:nvPr/>
        </p:nvSpPr>
        <p:spPr bwMode="auto">
          <a:xfrm>
            <a:off x="7620000" y="457200"/>
            <a:ext cx="8382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smtClean="0"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70074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0"/>
            <a:ext cx="7467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ru-RU" sz="2800">
                <a:solidFill>
                  <a:schemeClr val="bg1"/>
                </a:solidFill>
                <a:latin typeface="Arial" charset="0"/>
              </a:rPr>
              <a:t>Направлять все жалобы администрации школы</a:t>
            </a:r>
            <a:endParaRPr lang="en-US" sz="280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800">
                <a:solidFill>
                  <a:schemeClr val="bg1"/>
                </a:solidFill>
                <a:latin typeface="Arial" charset="0"/>
              </a:rPr>
              <a:t>Оказывать поддержку школьным проектам\программам, посещая их</a:t>
            </a:r>
            <a:r>
              <a:rPr lang="en-US" sz="28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>
                <a:solidFill>
                  <a:schemeClr val="bg1"/>
                </a:solidFill>
                <a:latin typeface="Arial" charset="0"/>
              </a:rPr>
              <a:t>Если вы имеете детей школьного возраста, то ожидается, что вы запишите их в адвентистскую школу</a:t>
            </a:r>
            <a:r>
              <a:rPr lang="en-US" sz="28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>
                <a:solidFill>
                  <a:schemeClr val="bg1"/>
                </a:solidFill>
                <a:latin typeface="Arial" charset="0"/>
              </a:rPr>
              <a:t>Члены Совета обязаны быть членами Церкви АСД</a:t>
            </a:r>
            <a:r>
              <a:rPr lang="en-US" sz="2800">
                <a:solidFill>
                  <a:schemeClr val="bg1"/>
                </a:solidFill>
                <a:latin typeface="Arial" charset="0"/>
              </a:rPr>
              <a:t>.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9144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66"/>
            </a:outerShdw>
          </a:effec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Этические нормы</a:t>
            </a:r>
            <a:endParaRPr lang="en-US" sz="4400" b="1" dirty="0">
              <a:solidFill>
                <a:srgbClr val="FFFF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795" name="Oval 5"/>
          <p:cNvSpPr>
            <a:spLocks noChangeArrowheads="1"/>
          </p:cNvSpPr>
          <p:nvPr/>
        </p:nvSpPr>
        <p:spPr bwMode="auto">
          <a:xfrm>
            <a:off x="7620000" y="457200"/>
            <a:ext cx="838200" cy="762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smtClean="0"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9211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371600" y="1295400"/>
            <a:ext cx="7772400" cy="1470025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6000" b="1" dirty="0" smtClean="0">
                <a:solidFill>
                  <a:srgbClr val="FFFF00"/>
                </a:solidFill>
                <a:ea typeface="+mj-ea"/>
                <a:cs typeface="+mj-cs"/>
              </a:rPr>
              <a:t>Членство в Совете</a:t>
            </a:r>
            <a:br>
              <a:rPr lang="ru-RU" sz="6000" b="1" dirty="0" smtClean="0">
                <a:solidFill>
                  <a:srgbClr val="FFFF00"/>
                </a:solidFill>
                <a:ea typeface="+mj-ea"/>
                <a:cs typeface="+mj-cs"/>
              </a:rPr>
            </a:br>
            <a:r>
              <a:rPr lang="ru-RU" sz="6000" b="1" dirty="0" smtClean="0">
                <a:solidFill>
                  <a:srgbClr val="FFFF00"/>
                </a:solidFill>
                <a:ea typeface="+mj-ea"/>
                <a:cs typeface="+mj-cs"/>
              </a:rPr>
              <a:t>попечителей</a:t>
            </a:r>
            <a:endParaRPr lang="en-US" sz="6000" b="1" dirty="0" smtClean="0">
              <a:solidFill>
                <a:srgbClr val="FFFF00"/>
              </a:solidFill>
              <a:ea typeface="+mj-ea"/>
              <a:cs typeface="+mj-cs"/>
            </a:endParaRPr>
          </a:p>
        </p:txBody>
      </p:sp>
      <p:sp>
        <p:nvSpPr>
          <p:cNvPr id="13314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3429000"/>
            <a:ext cx="6400800" cy="1752600"/>
          </a:xfrm>
          <a:noFill/>
        </p:spPr>
        <p:txBody>
          <a:bodyPr/>
          <a:lstStyle/>
          <a:p>
            <a:pPr eaLnBrk="1" hangingPunct="1"/>
            <a:r>
              <a:rPr lang="ru-RU" b="1" dirty="0" smtClean="0">
                <a:latin typeface="Arial" charset="0"/>
              </a:rPr>
              <a:t>Часть </a:t>
            </a:r>
            <a:r>
              <a:rPr lang="en-US" b="1" dirty="0" smtClean="0">
                <a:latin typeface="Arial" charset="0"/>
              </a:rPr>
              <a:t>II</a:t>
            </a:r>
            <a:endParaRPr lang="en-US" b="1" dirty="0">
              <a:latin typeface="Arial" charset="0"/>
            </a:endParaRPr>
          </a:p>
          <a:p>
            <a:pPr eaLnBrk="1" hangingPunct="1"/>
            <a:r>
              <a:rPr lang="ru-RU" b="1" i="1" dirty="0">
                <a:solidFill>
                  <a:schemeClr val="accent2"/>
                </a:solidFill>
                <a:latin typeface="Arial" charset="0"/>
              </a:rPr>
              <a:t>Эффективное членство</a:t>
            </a:r>
            <a:endParaRPr lang="en-US" b="1" i="1" dirty="0">
              <a:solidFill>
                <a:schemeClr val="accent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67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8229600" cy="1143000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sz="4800" b="1" dirty="0" smtClean="0">
                <a:solidFill>
                  <a:srgbClr val="FFFF00"/>
                </a:solidFill>
                <a:latin typeface="Arial" charset="0"/>
                <a:cs typeface="+mj-cs"/>
              </a:rPr>
              <a:t>Зачем нужно </a:t>
            </a:r>
            <a:r>
              <a:rPr lang="ru-RU" sz="4800" b="1" dirty="0" err="1" smtClean="0">
                <a:solidFill>
                  <a:srgbClr val="FFFF00"/>
                </a:solidFill>
                <a:latin typeface="Arial" charset="0"/>
                <a:cs typeface="+mj-cs"/>
              </a:rPr>
              <a:t>адвентистское</a:t>
            </a:r>
            <a:r>
              <a:rPr lang="ru-RU" sz="4800" b="1" dirty="0" smtClean="0">
                <a:solidFill>
                  <a:srgbClr val="FFFF00"/>
                </a:solidFill>
                <a:latin typeface="Arial" charset="0"/>
                <a:cs typeface="+mj-cs"/>
              </a:rPr>
              <a:t> образование</a:t>
            </a:r>
            <a:endParaRPr lang="en-US" sz="4800" b="1" dirty="0">
              <a:solidFill>
                <a:srgbClr val="FFFF00"/>
              </a:solidFill>
              <a:latin typeface="Arial" charset="0"/>
              <a:cs typeface="+mj-cs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981200"/>
            <a:ext cx="71628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800">
                <a:solidFill>
                  <a:schemeClr val="tx2"/>
                </a:solidFill>
                <a:latin typeface="Arial" charset="0"/>
              </a:rPr>
              <a:t>Главная цель адвентистского образования – предоставить ученикам и студентам возможность принять Христа как личного Спасителя, позволить Святому Духу преобразовать их жизнь и исполнить поручение Господа проповедовать Евангелие по всему миру.</a:t>
            </a:r>
            <a:endParaRPr lang="en-US" sz="280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07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8153400" cy="9906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Состав Совета попечителей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-142875" y="920750"/>
            <a:ext cx="9115298" cy="593725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Председатель </a:t>
            </a:r>
            <a:r>
              <a:rPr lang="mr-IN" dirty="0" smtClean="0"/>
              <a:t>–</a:t>
            </a:r>
            <a:r>
              <a:rPr lang="ru-RU" dirty="0" smtClean="0"/>
              <a:t> президент конференции/миссии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Секретарь </a:t>
            </a:r>
            <a:r>
              <a:rPr lang="mr-IN" dirty="0" smtClean="0"/>
              <a:t>–</a:t>
            </a:r>
            <a:r>
              <a:rPr lang="ru-RU" dirty="0" smtClean="0"/>
              <a:t> директор школы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Секретарь конференции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Казначей конференции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Директор Отдела </a:t>
            </a:r>
            <a:r>
              <a:rPr lang="ru-RU" dirty="0"/>
              <a:t>образования конференции/</a:t>
            </a:r>
            <a:r>
              <a:rPr lang="ru-RU" dirty="0" smtClean="0"/>
              <a:t>миссии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Пастор местной Церкви (на базе которой открыта школа)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Пресвитер местной Церкви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Представитель от родителей (член Церкви АСД)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bg1"/>
                </a:solidFill>
              </a:rPr>
              <a:t>Предста</a:t>
            </a:r>
            <a:r>
              <a:rPr lang="ru-RU" dirty="0" smtClean="0"/>
              <a:t>витель от рядовых членов Церкви (опыт </a:t>
            </a:r>
            <a:r>
              <a:rPr lang="ru-RU" dirty="0" smtClean="0">
                <a:solidFill>
                  <a:srgbClr val="FFFFFF"/>
                </a:solidFill>
              </a:rPr>
              <a:t>работы в др</a:t>
            </a:r>
            <a:r>
              <a:rPr lang="ru-RU" dirty="0" smtClean="0"/>
              <a:t>угой школе, опыт управления или из </a:t>
            </a:r>
            <a:r>
              <a:rPr lang="ru-RU" dirty="0" smtClean="0">
                <a:solidFill>
                  <a:srgbClr val="FFFFFF"/>
                </a:solidFill>
              </a:rPr>
              <a:t>числа спонсоров</a:t>
            </a:r>
            <a:r>
              <a:rPr lang="ru-RU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73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14500" y="762000"/>
            <a:ext cx="7391400" cy="1143000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  <a:t>Эффективная работа</a:t>
            </a:r>
            <a:endParaRPr lang="en-US" b="1" dirty="0" smtClean="0">
              <a:solidFill>
                <a:srgbClr val="FFFF00"/>
              </a:solidFill>
              <a:ea typeface="+mj-ea"/>
              <a:cs typeface="+mj-cs"/>
            </a:endParaRPr>
          </a:p>
        </p:txBody>
      </p:sp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2057400" y="2133600"/>
            <a:ext cx="6823075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smtClean="0">
                <a:solidFill>
                  <a:srgbClr val="333399"/>
                </a:solidFill>
              </a:rPr>
              <a:t>Все заседания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smtClean="0">
                <a:solidFill>
                  <a:srgbClr val="333399"/>
                </a:solidFill>
              </a:rPr>
              <a:t>Совета попечителей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smtClean="0">
                <a:solidFill>
                  <a:srgbClr val="333399"/>
                </a:solidFill>
              </a:rPr>
              <a:t>должны быть организованы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smtClean="0">
                <a:solidFill>
                  <a:srgbClr val="333399"/>
                </a:solidFill>
              </a:rPr>
              <a:t>и структурированы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000" smtClean="0">
                <a:solidFill>
                  <a:srgbClr val="333399"/>
                </a:solidFill>
              </a:rPr>
              <a:t>надлежащим образом</a:t>
            </a:r>
            <a:endParaRPr lang="en-US" sz="4000" smtClean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95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9050"/>
            <a:ext cx="8229600" cy="1143000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  <a:t>Ожидания от членов Совета</a:t>
            </a:r>
            <a:endParaRPr lang="en-US" b="1" dirty="0" smtClean="0">
              <a:solidFill>
                <a:srgbClr val="FFFF00"/>
              </a:solidFill>
              <a:ea typeface="+mj-ea"/>
              <a:cs typeface="+mj-cs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133600" y="1143000"/>
            <a:ext cx="6781800" cy="5486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200">
                <a:latin typeface="Arial" charset="0"/>
              </a:rPr>
              <a:t>Ознакомиться с политикой Совета, бюджетом, учебными программами, преподаваемыми дисциплинами, процедурами, школьными правилами, школьным календарем, механизмом рассмотрения жалоб и т.д</a:t>
            </a:r>
            <a:r>
              <a:rPr lang="en-US" sz="2200">
                <a:latin typeface="Arial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sz="2200">
                <a:latin typeface="Arial" charset="0"/>
              </a:rPr>
              <a:t>Знать, где найти информацию. Положения конференции и униона, школьный устав, правила, протоколы с прошлых заседаний</a:t>
            </a:r>
            <a:r>
              <a:rPr lang="en-US" sz="2200">
                <a:latin typeface="Arial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sz="2200">
                <a:latin typeface="Arial" charset="0"/>
              </a:rPr>
              <a:t>Вести записи для членов Совета</a:t>
            </a:r>
            <a:r>
              <a:rPr lang="en-US" sz="2200">
                <a:latin typeface="Arial" charset="0"/>
              </a:rPr>
              <a:t>. </a:t>
            </a:r>
            <a:r>
              <a:rPr lang="ru-RU" sz="2200">
                <a:latin typeface="Arial" charset="0"/>
              </a:rPr>
              <a:t>Миссия школы, бюджет, школьные положения</a:t>
            </a:r>
            <a:r>
              <a:rPr lang="en-US" sz="2200">
                <a:latin typeface="Arial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sz="2200">
                <a:latin typeface="Arial" charset="0"/>
              </a:rPr>
              <a:t>Интересоваться всеми аспектами программы</a:t>
            </a:r>
            <a:r>
              <a:rPr lang="en-US" sz="2200">
                <a:latin typeface="Arial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sz="2200">
                <a:latin typeface="Arial" charset="0"/>
              </a:rPr>
              <a:t>Не позволять личным пристрастиям перерасти в предубеждение или дискриминацию</a:t>
            </a:r>
            <a:r>
              <a:rPr lang="en-US" sz="2200">
                <a:latin typeface="Arial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sz="2200">
                <a:latin typeface="Arial" charset="0"/>
              </a:rPr>
              <a:t>Быть осторожным со своим собственным суждением</a:t>
            </a:r>
            <a:r>
              <a:rPr lang="en-US" sz="2200">
                <a:latin typeface="Arial" charset="0"/>
              </a:rPr>
              <a:t>.</a:t>
            </a:r>
            <a:r>
              <a:rPr lang="ru-RU" sz="2200">
                <a:latin typeface="Arial" charset="0"/>
              </a:rPr>
              <a:t> Быть открытыми для других мнений.</a:t>
            </a:r>
            <a:endParaRPr lang="en-US" sz="2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86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60500" y="228600"/>
            <a:ext cx="7696200" cy="1143000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FFFF00"/>
                </a:solidFill>
                <a:ea typeface="+mj-ea"/>
                <a:cs typeface="+mj-cs"/>
              </a:rPr>
              <a:t>Что необходимо сделать?</a:t>
            </a:r>
            <a:endParaRPr lang="en-US" dirty="0" smtClean="0">
              <a:solidFill>
                <a:srgbClr val="FFFF00"/>
              </a:solidFill>
              <a:ea typeface="+mj-ea"/>
              <a:cs typeface="+mj-cs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057400" y="1371600"/>
            <a:ext cx="6858000" cy="5486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>
                <a:latin typeface="Arial" charset="0"/>
              </a:rPr>
              <a:t>Разработайте процедуру для повестки дня – как выбирать вопросы для повестки дня, кто будет представлять их. </a:t>
            </a:r>
            <a:endParaRPr lang="en-US" sz="200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>
                <a:latin typeface="Arial" charset="0"/>
              </a:rPr>
              <a:t>Избегайте «сюрпризов». Придерживайтесь повестки дня, готовьтесь основательно. </a:t>
            </a:r>
            <a:endParaRPr lang="en-US" sz="200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>
                <a:latin typeface="Arial" charset="0"/>
              </a:rPr>
              <a:t>П</a:t>
            </a:r>
            <a:r>
              <a:rPr lang="ru-RU" sz="2000">
                <a:latin typeface="Arial" charset="0"/>
              </a:rPr>
              <a:t>редседатель Совета и директор школы должны обсудить повестку дня перед заседанием</a:t>
            </a:r>
            <a:r>
              <a:rPr lang="en-US" sz="2000">
                <a:latin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sz="2000">
                <a:latin typeface="Arial" charset="0"/>
              </a:rPr>
              <a:t>Избегайте обсуждение административных вопросов на заседании Совета</a:t>
            </a:r>
            <a:r>
              <a:rPr lang="en-US" sz="2000">
                <a:latin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sz="2000">
                <a:latin typeface="Arial" charset="0"/>
              </a:rPr>
              <a:t>Сделайте рассылку повестки и сопровождающей информации всем членам Совета перед заседанием. </a:t>
            </a:r>
            <a:endParaRPr lang="en-US" sz="200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>
                <a:latin typeface="Arial" charset="0"/>
              </a:rPr>
              <a:t>Цените время – не затягивайте совещания</a:t>
            </a:r>
            <a:r>
              <a:rPr lang="en-US" sz="2000">
                <a:latin typeface="Arial" charset="0"/>
              </a:rPr>
              <a:t>. </a:t>
            </a:r>
            <a:r>
              <a:rPr lang="ru-RU" sz="2000">
                <a:latin typeface="Arial" charset="0"/>
              </a:rPr>
              <a:t>Группируйте похожие темы, чтобы члены Совета могли сфокусироваться в одном направлении. </a:t>
            </a:r>
            <a:endParaRPr lang="en-US" sz="200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>
                <a:latin typeface="Arial" charset="0"/>
              </a:rPr>
              <a:t>Заседания Совета, как правило, проводятся как открытые, но некоторые вопросы должны рассматриваться на закрытом заседании.</a:t>
            </a:r>
            <a:endParaRPr lang="en-US" sz="2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95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304800"/>
            <a:ext cx="8229600" cy="1143000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>
                <a:solidFill>
                  <a:srgbClr val="FFFF00"/>
                </a:solidFill>
                <a:ea typeface="+mj-ea"/>
                <a:cs typeface="+mj-cs"/>
              </a:rPr>
              <a:t>Проведение </a:t>
            </a:r>
            <a:br>
              <a:rPr lang="ru-RU" dirty="0" smtClean="0">
                <a:solidFill>
                  <a:srgbClr val="FFFF00"/>
                </a:solidFill>
                <a:ea typeface="+mj-ea"/>
                <a:cs typeface="+mj-cs"/>
              </a:rPr>
            </a:br>
            <a:r>
              <a:rPr lang="ru-RU" dirty="0" smtClean="0">
                <a:solidFill>
                  <a:srgbClr val="FFFF00"/>
                </a:solidFill>
                <a:ea typeface="+mj-ea"/>
                <a:cs typeface="+mj-cs"/>
              </a:rPr>
              <a:t>совещания</a:t>
            </a:r>
            <a:endParaRPr lang="en-US" dirty="0" smtClean="0">
              <a:solidFill>
                <a:srgbClr val="FFFF00"/>
              </a:solidFill>
              <a:ea typeface="+mj-ea"/>
              <a:cs typeface="+mj-cs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371600" y="1600200"/>
            <a:ext cx="7772400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200">
                <a:latin typeface="Arial" charset="0"/>
              </a:rPr>
              <a:t>Совещания должны начинаться и заканчиваться вовремя</a:t>
            </a:r>
            <a:r>
              <a:rPr lang="en-US" sz="2200">
                <a:latin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sz="2200">
                <a:latin typeface="Arial" charset="0"/>
              </a:rPr>
              <a:t>Члены Совета обязаны быть подготовленными</a:t>
            </a:r>
            <a:r>
              <a:rPr lang="en-US" sz="2200">
                <a:latin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sz="2200">
                <a:latin typeface="Arial" charset="0"/>
              </a:rPr>
              <a:t>Должна быть организована процедура для тех случаев, когда персонал, спонсоры или ученики имеют слово к Совету. </a:t>
            </a:r>
          </a:p>
          <a:p>
            <a:pPr eaLnBrk="1" hangingPunct="1">
              <a:lnSpc>
                <a:spcPct val="80000"/>
              </a:lnSpc>
            </a:pPr>
            <a:r>
              <a:rPr lang="ru-RU" sz="2200">
                <a:latin typeface="Arial" charset="0"/>
              </a:rPr>
              <a:t>Обсуждения должны быть сосредоточены на теме. Избегайте неуместных дискуссий</a:t>
            </a:r>
            <a:r>
              <a:rPr lang="en-US" sz="2200">
                <a:latin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sz="2200">
                <a:latin typeface="Arial" charset="0"/>
              </a:rPr>
              <a:t>Следить за повесткой дня обязан председатель Совета</a:t>
            </a:r>
            <a:r>
              <a:rPr lang="en-US" sz="2200">
                <a:latin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sz="2200">
                <a:latin typeface="Arial" charset="0"/>
              </a:rPr>
              <a:t>Председатель организовывает выступления членов Совета и предоставляет им право говорить</a:t>
            </a:r>
            <a:r>
              <a:rPr lang="en-US" sz="2200">
                <a:latin typeface="Arial" charset="0"/>
              </a:rPr>
              <a:t>.</a:t>
            </a:r>
            <a:endParaRPr lang="ru-RU" sz="220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200">
                <a:latin typeface="Arial" charset="0"/>
              </a:rPr>
              <a:t>Председатель наблюдает порядок выступления (дает слово тем, кто еще не выступал</a:t>
            </a:r>
            <a:r>
              <a:rPr lang="en-US" sz="2200">
                <a:latin typeface="Arial" charset="0"/>
              </a:rPr>
              <a:t>,</a:t>
            </a:r>
            <a:r>
              <a:rPr lang="ru-RU" sz="2200">
                <a:latin typeface="Arial" charset="0"/>
              </a:rPr>
              <a:t> и тем</a:t>
            </a:r>
            <a:r>
              <a:rPr lang="en-US" sz="2200">
                <a:latin typeface="Arial" charset="0"/>
              </a:rPr>
              <a:t>,</a:t>
            </a:r>
            <a:r>
              <a:rPr lang="ru-RU" sz="2200">
                <a:latin typeface="Arial" charset="0"/>
              </a:rPr>
              <a:t> кто выражает   	альтернативную точку зрения). </a:t>
            </a:r>
            <a:endParaRPr lang="en-US" sz="2200">
              <a:latin typeface="Arial" charset="0"/>
            </a:endParaRPr>
          </a:p>
        </p:txBody>
      </p:sp>
      <p:sp>
        <p:nvSpPr>
          <p:cNvPr id="17411" name="Oval 4"/>
          <p:cNvSpPr>
            <a:spLocks noChangeArrowheads="1"/>
          </p:cNvSpPr>
          <p:nvPr/>
        </p:nvSpPr>
        <p:spPr bwMode="auto">
          <a:xfrm>
            <a:off x="7391400" y="685800"/>
            <a:ext cx="7620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CC3300"/>
                </a:solidFill>
                <a:latin typeface="Arial" charset="0"/>
                <a:ea typeface="ＭＳ Ｐゴシック" charset="0"/>
                <a:cs typeface="ＭＳ Ｐゴシック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9330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1219200"/>
            <a:ext cx="8991600" cy="5638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>
                <a:latin typeface="Arial" charset="0"/>
              </a:rPr>
              <a:t>Избегайте повторного выступления по тому же самому вопросу, предоставляя сначала возможность высказаться всем желающим</a:t>
            </a:r>
            <a:r>
              <a:rPr lang="en-US" sz="2400">
                <a:latin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>
                <a:latin typeface="Arial" charset="0"/>
              </a:rPr>
              <a:t>Выступающий должен касаться темы, а не личности</a:t>
            </a:r>
            <a:r>
              <a:rPr lang="en-US" sz="2400">
                <a:latin typeface="Arial" charset="0"/>
              </a:rPr>
              <a:t>.</a:t>
            </a:r>
            <a:r>
              <a:rPr lang="ru-RU" sz="2400">
                <a:latin typeface="Arial" charset="0"/>
              </a:rPr>
              <a:t> Не перебивайте. Будьте кратки.</a:t>
            </a:r>
            <a:endParaRPr lang="en-US" sz="240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>
                <a:latin typeface="Arial" charset="0"/>
              </a:rPr>
              <a:t>Председатель должен следить за динамикой совещания, не позволяя совещанию быть затянутым</a:t>
            </a:r>
            <a:r>
              <a:rPr lang="en-US" sz="2400">
                <a:latin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>
                <a:latin typeface="Arial" charset="0"/>
              </a:rPr>
              <a:t>Если у вас возник конфликт интересов, сообщите об этом председателю незамедлительно. Не участвуйте в обсуждении, попросите секретаря отметить в протоколе, что вы воздержались от голосования. Вы даже можете временно покинуть зал заседания, чтобы другие могли свободно выражать свою точку зрения</a:t>
            </a:r>
            <a:r>
              <a:rPr lang="en-US" sz="2400">
                <a:latin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>
                <a:solidFill>
                  <a:srgbClr val="CCFFCC"/>
                </a:solidFill>
                <a:latin typeface="Arial" charset="0"/>
              </a:rPr>
              <a:t>               </a:t>
            </a:r>
            <a:r>
              <a:rPr lang="ru-RU" sz="2400">
                <a:latin typeface="Arial" charset="0"/>
              </a:rPr>
              <a:t>Создайте</a:t>
            </a:r>
            <a:r>
              <a:rPr lang="ru-RU" sz="2400">
                <a:solidFill>
                  <a:srgbClr val="CCFFCC"/>
                </a:solidFill>
                <a:latin typeface="Arial" charset="0"/>
              </a:rPr>
              <a:t> </a:t>
            </a:r>
            <a:r>
              <a:rPr lang="ru-RU" sz="2400">
                <a:latin typeface="Arial" charset="0"/>
              </a:rPr>
              <a:t>атмосферу сотрудничества, а не      			соперничества</a:t>
            </a:r>
            <a:r>
              <a:rPr lang="en-US" sz="2400">
                <a:latin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>
                <a:latin typeface="Arial" charset="0"/>
              </a:rPr>
              <a:t>                       Очень важно, чтобы председатель четко и  			ясно излагал вопрос перед голосованием</a:t>
            </a:r>
            <a:r>
              <a:rPr lang="en-US" sz="2400">
                <a:latin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endParaRPr lang="en-US" sz="2400">
              <a:latin typeface="Arial" charset="0"/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Проведение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совещания</a:t>
            </a:r>
            <a:endParaRPr lang="en-US" sz="4400" dirty="0">
              <a:solidFill>
                <a:srgbClr val="FFFF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Oval 5"/>
          <p:cNvSpPr>
            <a:spLocks noChangeArrowheads="1"/>
          </p:cNvSpPr>
          <p:nvPr/>
        </p:nvSpPr>
        <p:spPr bwMode="auto">
          <a:xfrm>
            <a:off x="7391400" y="685800"/>
            <a:ext cx="7620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CC3300"/>
                </a:solidFill>
                <a:latin typeface="Arial" charset="0"/>
                <a:ea typeface="ＭＳ Ｐゴシック" charset="0"/>
                <a:cs typeface="ＭＳ Ｐゴシック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5715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152400"/>
            <a:ext cx="8229600" cy="1143000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rgbClr val="FFFF00"/>
                </a:solidFill>
                <a:ea typeface="+mj-ea"/>
                <a:cs typeface="+mj-cs"/>
              </a:rPr>
              <a:t>Процедурные вопросы</a:t>
            </a:r>
            <a:endParaRPr lang="en-US" sz="4000" dirty="0" smtClean="0">
              <a:solidFill>
                <a:srgbClr val="FFFF00"/>
              </a:solidFill>
              <a:ea typeface="+mj-ea"/>
              <a:cs typeface="+mj-cs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05000" y="1600200"/>
            <a:ext cx="67818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>
                <a:latin typeface="Arial" charset="0"/>
              </a:rPr>
              <a:t>Перед тем как выступить с предложением или словом, обратитесь к председателю</a:t>
            </a:r>
            <a:r>
              <a:rPr lang="en-US" sz="2400">
                <a:latin typeface="Arial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>
                <a:latin typeface="Arial" charset="0"/>
              </a:rPr>
              <a:t>Только одно предложение должно быть высказано в одном выступлении. </a:t>
            </a:r>
            <a:endParaRPr lang="en-US" sz="240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>
                <a:latin typeface="Arial" charset="0"/>
              </a:rPr>
              <a:t>Председатель спрашивает поддержки предложения, и если одобрение получено, переходит к обсуждению.   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>
                <a:latin typeface="Arial" charset="0"/>
              </a:rPr>
              <a:t>Предложение может потребовать поправки в ходе обсуждения</a:t>
            </a:r>
            <a:r>
              <a:rPr lang="en-US" sz="2400">
                <a:latin typeface="Arial" charset="0"/>
              </a:rPr>
              <a:t>.</a:t>
            </a:r>
            <a:r>
              <a:rPr lang="ru-RU" sz="2400">
                <a:latin typeface="Arial" charset="0"/>
              </a:rPr>
              <a:t> Поправка должна быть поддержана и вынесена на голосование перед тем, как будет принято решение по выдвинутому предложению.</a:t>
            </a:r>
            <a:endParaRPr lang="en-US" sz="2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379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76200"/>
            <a:ext cx="6172200" cy="1143000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FFFF00"/>
                </a:solidFill>
                <a:ea typeface="+mj-ea"/>
                <a:cs typeface="+mj-cs"/>
              </a:rPr>
              <a:t>Закрытое заседание</a:t>
            </a:r>
            <a:endParaRPr lang="en-US" dirty="0" smtClean="0">
              <a:solidFill>
                <a:srgbClr val="FFFF00"/>
              </a:solidFill>
              <a:ea typeface="+mj-ea"/>
              <a:cs typeface="+mj-cs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057400" y="1143000"/>
            <a:ext cx="6934200" cy="45259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400">
                <a:latin typeface="Arial" charset="0"/>
              </a:rPr>
              <a:t>Когда вопрос касается отдельного человека (преподавателя, ученика), председатель должен объявить закрытое заседание</a:t>
            </a:r>
            <a:r>
              <a:rPr lang="en-US" sz="2400">
                <a:latin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>
                <a:latin typeface="Arial" charset="0"/>
              </a:rPr>
              <a:t>Во время закрытого заседания ВСЕ члены Совета, не имеющие права голоса, должны покинуть зал заседания. Если они не покинут зал, заседание должно быть перенесено.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>
                <a:latin typeface="Arial" charset="0"/>
              </a:rPr>
              <a:t>Все вопросы обсуждаемые на закрытом заседании, не должны обсуждаться вне его</a:t>
            </a:r>
            <a:r>
              <a:rPr lang="en-US" sz="2400">
                <a:latin typeface="Arial" charset="0"/>
              </a:rPr>
              <a:t>.</a:t>
            </a:r>
            <a:r>
              <a:rPr lang="ru-RU" sz="2400">
                <a:latin typeface="Arial" charset="0"/>
              </a:rPr>
              <a:t> Члены Совета несут ответственность за сохранение конфиденциальности.  </a:t>
            </a:r>
            <a:endParaRPr lang="en-US" sz="240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>
                <a:latin typeface="Arial" charset="0"/>
              </a:rPr>
              <a:t>Секретарь Совета должен отправлять копии протоколов в офис Конференции. Каждый раз, когда на Совете обсуждается преподавательский состав, должен присутствовать представитель Отдела  	образования Конференции.</a:t>
            </a:r>
            <a:endParaRPr lang="en-US" sz="2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56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4"/>
          <p:cNvSpPr txBox="1">
            <a:spLocks noChangeArrowheads="1"/>
          </p:cNvSpPr>
          <p:nvPr/>
        </p:nvSpPr>
        <p:spPr bwMode="auto">
          <a:xfrm>
            <a:off x="990600" y="1676400"/>
            <a:ext cx="84582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 smtClean="0">
                <a:solidFill>
                  <a:srgbClr val="000000"/>
                </a:solidFill>
              </a:rPr>
              <a:t>Эффективное управление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 smtClean="0">
                <a:solidFill>
                  <a:srgbClr val="000000"/>
                </a:solidFill>
              </a:rPr>
              <a:t>школой можно достигнуть лишь в том случае, когда администрация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 smtClean="0">
                <a:solidFill>
                  <a:srgbClr val="000000"/>
                </a:solidFill>
              </a:rPr>
              <a:t> и Совет будут добросовестно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 smtClean="0">
                <a:solidFill>
                  <a:srgbClr val="000000"/>
                </a:solidFill>
              </a:rPr>
              <a:t>исполнять свои обязанности,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600" b="1" smtClean="0">
                <a:solidFill>
                  <a:srgbClr val="000000"/>
                </a:solidFill>
              </a:rPr>
              <a:t>не смешивая ответственности</a:t>
            </a:r>
            <a:r>
              <a:rPr lang="en-US" sz="3600" b="1" smtClean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040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609600"/>
            <a:ext cx="8229600" cy="609600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dirty="0" smtClean="0">
                <a:solidFill>
                  <a:srgbClr val="FFFF00"/>
                </a:solidFill>
                <a:ea typeface="+mj-ea"/>
                <a:cs typeface="+mj-cs"/>
              </a:rPr>
              <a:t>Управленческая модель</a:t>
            </a:r>
            <a:r>
              <a:rPr lang="en-US" sz="4000" dirty="0" smtClean="0">
                <a:solidFill>
                  <a:srgbClr val="FFFF00"/>
                </a:solidFill>
                <a:ea typeface="+mj-ea"/>
                <a:cs typeface="+mj-cs"/>
              </a:rPr>
              <a:t> </a:t>
            </a:r>
            <a:r>
              <a:rPr lang="ru-RU" sz="4000" dirty="0" smtClean="0">
                <a:solidFill>
                  <a:srgbClr val="FFFF00"/>
                </a:solidFill>
                <a:ea typeface="+mj-ea"/>
                <a:cs typeface="+mj-cs"/>
              </a:rPr>
              <a:t/>
            </a:r>
            <a:br>
              <a:rPr lang="ru-RU" sz="4000" dirty="0" smtClean="0">
                <a:solidFill>
                  <a:srgbClr val="FFFF00"/>
                </a:solidFill>
                <a:ea typeface="+mj-ea"/>
                <a:cs typeface="+mj-cs"/>
              </a:rPr>
            </a:br>
            <a:endParaRPr lang="en-US" sz="4000" dirty="0" smtClean="0">
              <a:solidFill>
                <a:srgbClr val="FFFF00"/>
              </a:solidFill>
              <a:ea typeface="+mj-ea"/>
              <a:cs typeface="+mj-cs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209800" y="990600"/>
            <a:ext cx="6934200" cy="45259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400">
                <a:latin typeface="Arial" charset="0"/>
              </a:rPr>
              <a:t>Работа с долгосрочными проектами стимулирует креативный подход</a:t>
            </a:r>
          </a:p>
          <a:p>
            <a:pPr eaLnBrk="1" hangingPunct="1">
              <a:lnSpc>
                <a:spcPct val="80000"/>
              </a:lnSpc>
            </a:pPr>
            <a:r>
              <a:rPr lang="ru-RU" sz="2400">
                <a:latin typeface="Arial" charset="0"/>
              </a:rPr>
              <a:t>Нацеленность на будущее стимулирует прогрессивное мышление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>
                <a:latin typeface="Arial" charset="0"/>
              </a:rPr>
              <a:t>Возможность мечтать </a:t>
            </a:r>
            <a:r>
              <a:rPr lang="mr-IN" sz="2400">
                <a:latin typeface="Arial" charset="0"/>
              </a:rPr>
              <a:t>–</a:t>
            </a:r>
            <a:r>
              <a:rPr lang="ru-RU" sz="2400">
                <a:latin typeface="Arial" charset="0"/>
              </a:rPr>
              <a:t> думать о невозможном</a:t>
            </a:r>
            <a:endParaRPr lang="en-US" sz="240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>
                <a:latin typeface="Arial" charset="0"/>
              </a:rPr>
              <a:t>Приверженность фундаментальным ценностям позволяет следовать принципам, которых придерживается организация</a:t>
            </a:r>
            <a:endParaRPr lang="en-US" sz="240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>
                <a:latin typeface="Arial" charset="0"/>
              </a:rPr>
              <a:t>Решение спорных вопросов</a:t>
            </a:r>
            <a:endParaRPr lang="en-US" sz="240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>
                <a:latin typeface="Arial" charset="0"/>
              </a:rPr>
              <a:t>Исполнение своих обязанностей администрацией (контроль работы со стороны Совета попечителей)</a:t>
            </a:r>
            <a:endParaRPr lang="en-US" sz="240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>
                <a:latin typeface="Arial" charset="0"/>
              </a:rPr>
              <a:t>Определение ответственности администрации и Совета</a:t>
            </a:r>
            <a:endParaRPr lang="en-US" sz="240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>
                <a:latin typeface="Arial" charset="0"/>
              </a:rPr>
              <a:t>Приоритетная забота об учителях и сотрудниках</a:t>
            </a:r>
            <a:endParaRPr lang="en-US" sz="2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44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04800"/>
            <a:ext cx="8229600" cy="1143000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sz="4800" b="1" dirty="0" smtClean="0">
                <a:solidFill>
                  <a:srgbClr val="FFFF00"/>
                </a:solidFill>
                <a:ea typeface="+mj-ea"/>
                <a:cs typeface="+mj-cs"/>
              </a:rPr>
              <a:t>Цель адвентистского образования</a:t>
            </a:r>
            <a:endParaRPr lang="en-US" sz="4800" b="1" dirty="0" smtClean="0">
              <a:solidFill>
                <a:srgbClr val="FFFF00"/>
              </a:solidFill>
              <a:ea typeface="+mj-ea"/>
              <a:cs typeface="+mj-cs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828800"/>
            <a:ext cx="6934200" cy="4525963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ja-JP" altLang="en-US" sz="2800" dirty="0" smtClean="0">
                <a:latin typeface="Arial" charset="0"/>
                <a:cs typeface="+mn-cs"/>
              </a:rPr>
              <a:t>“</a:t>
            </a:r>
            <a:r>
              <a:rPr lang="ru-RU" altLang="ja-JP" sz="2800" dirty="0" smtClean="0">
                <a:latin typeface="Arial" charset="0"/>
                <a:cs typeface="+mn-cs"/>
              </a:rPr>
              <a:t>Величайшая цель образования – помочь нам использовать способности, дарованные Богом таким образом, чтобы представить Его истины в этом мире и прославить Его святое имя»  </a:t>
            </a:r>
          </a:p>
          <a:p>
            <a:pPr eaLnBrk="1" hangingPunct="1">
              <a:defRPr/>
            </a:pPr>
            <a:endParaRPr lang="en-US" sz="2800" dirty="0">
              <a:latin typeface="Arial" charset="0"/>
              <a:cs typeface="+mn-cs"/>
            </a:endParaRPr>
          </a:p>
          <a:p>
            <a:pPr algn="r" eaLnBrk="1" hangingPunct="1">
              <a:buFontTx/>
              <a:buNone/>
              <a:defRPr/>
            </a:pPr>
            <a:r>
              <a:rPr lang="en-US" sz="2400" i="1" dirty="0">
                <a:latin typeface="Arial" charset="0"/>
                <a:cs typeface="+mn-cs"/>
              </a:rPr>
              <a:t>			         </a:t>
            </a:r>
            <a:r>
              <a:rPr lang="ru-RU" sz="2400" i="1" dirty="0" smtClean="0">
                <a:latin typeface="Arial" charset="0"/>
                <a:cs typeface="+mn-cs"/>
              </a:rPr>
              <a:t>Принципы христианского образования</a:t>
            </a:r>
            <a:r>
              <a:rPr lang="en-US" sz="2400" i="1" dirty="0" smtClean="0">
                <a:latin typeface="Arial" charset="0"/>
                <a:cs typeface="+mn-cs"/>
              </a:rPr>
              <a:t>.</a:t>
            </a:r>
            <a:r>
              <a:rPr lang="ru-RU" sz="2400" i="1" dirty="0" smtClean="0">
                <a:latin typeface="Arial" charset="0"/>
                <a:cs typeface="+mn-cs"/>
              </a:rPr>
              <a:t> С.</a:t>
            </a:r>
            <a:r>
              <a:rPr lang="en-US" sz="2400" i="1" dirty="0" smtClean="0">
                <a:latin typeface="Arial" charset="0"/>
                <a:cs typeface="+mn-cs"/>
              </a:rPr>
              <a:t> </a:t>
            </a:r>
            <a:r>
              <a:rPr lang="en-US" sz="2400" i="1" dirty="0">
                <a:latin typeface="Arial" charset="0"/>
                <a:cs typeface="+mn-cs"/>
              </a:rPr>
              <a:t>45</a:t>
            </a:r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cs typeface="+mn-cs"/>
              </a:rPr>
              <a:t> </a:t>
            </a:r>
          </a:p>
          <a:p>
            <a:pPr algn="ctr" eaLnBrk="1" hangingPunct="1">
              <a:defRPr/>
            </a:pPr>
            <a:endParaRPr lang="en-US" dirty="0"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136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2286000" y="-65088"/>
            <a:ext cx="6554788" cy="1200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Управленческая модель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(полезные советы)</a:t>
            </a:r>
            <a:endParaRPr lang="en-US" sz="2800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1981200" y="1066800"/>
            <a:ext cx="7162800" cy="58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1800" smtClean="0">
                <a:solidFill>
                  <a:srgbClr val="000000"/>
                </a:solidFill>
              </a:rPr>
              <a:t> </a:t>
            </a:r>
            <a:r>
              <a:rPr lang="ru-RU" sz="2200" smtClean="0">
                <a:solidFill>
                  <a:srgbClr val="000000"/>
                </a:solidFill>
              </a:rPr>
              <a:t>Бережно относитесь к словам: при составлении курса, рабочей программы будьте точны и кратки, не повторяйтесь.</a:t>
            </a:r>
            <a:endParaRPr lang="en-US" sz="2200" smtClean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200" smtClean="0">
                <a:solidFill>
                  <a:srgbClr val="000000"/>
                </a:solidFill>
              </a:rPr>
              <a:t>  </a:t>
            </a:r>
            <a:r>
              <a:rPr lang="ru-RU" sz="2200" smtClean="0">
                <a:solidFill>
                  <a:srgbClr val="000000"/>
                </a:solidFill>
              </a:rPr>
              <a:t>Инвестируйте в</a:t>
            </a:r>
            <a:r>
              <a:rPr lang="en-US" sz="2200" smtClean="0">
                <a:solidFill>
                  <a:srgbClr val="000000"/>
                </a:solidFill>
              </a:rPr>
              <a:t> </a:t>
            </a:r>
            <a:r>
              <a:rPr lang="ru-RU" sz="2200" smtClean="0">
                <a:solidFill>
                  <a:srgbClr val="000000"/>
                </a:solidFill>
              </a:rPr>
              <a:t>подбор и обучение – прописывайте процесс и политику	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200" smtClean="0">
                <a:solidFill>
                  <a:srgbClr val="000000"/>
                </a:solidFill>
              </a:rPr>
              <a:t>  Проверяйте работу директора: директор может ожидать от Совета работу по оговоренным правилам</a:t>
            </a:r>
            <a:endParaRPr lang="en-US" sz="2200" smtClean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200" smtClean="0">
                <a:solidFill>
                  <a:srgbClr val="000000"/>
                </a:solidFill>
              </a:rPr>
              <a:t>  </a:t>
            </a:r>
            <a:r>
              <a:rPr lang="ru-RU" sz="2200" smtClean="0">
                <a:solidFill>
                  <a:srgbClr val="000000"/>
                </a:solidFill>
              </a:rPr>
              <a:t>Преодолевайте стереотипное мышление </a:t>
            </a:r>
            <a:r>
              <a:rPr lang="ru-RU" sz="2200" i="1" smtClean="0">
                <a:solidFill>
                  <a:srgbClr val="000000"/>
                </a:solidFill>
              </a:rPr>
              <a:t>(Почему мы делаем то, что делаем?)</a:t>
            </a:r>
            <a:endParaRPr lang="en-US" sz="2200" i="1" smtClean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200" smtClean="0">
                <a:solidFill>
                  <a:srgbClr val="000000"/>
                </a:solidFill>
              </a:rPr>
              <a:t>  </a:t>
            </a:r>
            <a:r>
              <a:rPr lang="ru-RU" sz="2200" smtClean="0">
                <a:solidFill>
                  <a:srgbClr val="000000"/>
                </a:solidFill>
              </a:rPr>
              <a:t>Оценивайте работу Совета </a:t>
            </a:r>
            <a:r>
              <a:rPr lang="ru-RU" sz="2200" i="1" smtClean="0">
                <a:solidFill>
                  <a:srgbClr val="000000"/>
                </a:solidFill>
              </a:rPr>
              <a:t>(Что мы хотим достичь</a:t>
            </a:r>
            <a:r>
              <a:rPr lang="en-US" sz="2200" i="1" smtClean="0">
                <a:solidFill>
                  <a:srgbClr val="000000"/>
                </a:solidFill>
              </a:rPr>
              <a:t>? </a:t>
            </a:r>
            <a:r>
              <a:rPr lang="ru-RU" sz="2200" i="1" smtClean="0">
                <a:solidFill>
                  <a:srgbClr val="000000"/>
                </a:solidFill>
              </a:rPr>
              <a:t>На правильном ли мы пути? Как определить это?) </a:t>
            </a:r>
            <a:endParaRPr lang="en-US" sz="2200" i="1" smtClean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2200" smtClean="0">
                <a:solidFill>
                  <a:srgbClr val="000000"/>
                </a:solidFill>
              </a:rPr>
              <a:t>  </a:t>
            </a:r>
            <a:r>
              <a:rPr lang="ru-RU" sz="2200" smtClean="0">
                <a:solidFill>
                  <a:srgbClr val="000000"/>
                </a:solidFill>
              </a:rPr>
              <a:t>Постоянно перепроверяйте свою работу</a:t>
            </a:r>
            <a:r>
              <a:rPr lang="en-US" sz="2200" smtClean="0">
                <a:solidFill>
                  <a:srgbClr val="000000"/>
                </a:solidFill>
              </a:rPr>
              <a:t> </a:t>
            </a:r>
            <a:endParaRPr lang="ru-RU" sz="2200" smtClean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200" smtClean="0">
                <a:solidFill>
                  <a:srgbClr val="000000"/>
                </a:solidFill>
              </a:rPr>
              <a:t> </a:t>
            </a:r>
            <a:r>
              <a:rPr lang="en-US" sz="2200" smtClean="0">
                <a:solidFill>
                  <a:srgbClr val="000000"/>
                </a:solidFill>
              </a:rPr>
              <a:t> </a:t>
            </a:r>
            <a:r>
              <a:rPr lang="ru-RU" sz="2200" smtClean="0">
                <a:solidFill>
                  <a:srgbClr val="000000"/>
                </a:solidFill>
              </a:rPr>
              <a:t>Рассматривать прошлый опыт как урок, а не как  	неудачу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200" smtClean="0">
                <a:solidFill>
                  <a:srgbClr val="000000"/>
                </a:solidFill>
              </a:rPr>
              <a:t>   </a:t>
            </a:r>
            <a:r>
              <a:rPr lang="en-US" sz="2200" smtClean="0">
                <a:solidFill>
                  <a:srgbClr val="000000"/>
                </a:solidFill>
              </a:rPr>
              <a:t> </a:t>
            </a:r>
            <a:r>
              <a:rPr lang="ru-RU" sz="2200" smtClean="0">
                <a:solidFill>
                  <a:srgbClr val="000000"/>
                </a:solidFill>
              </a:rPr>
              <a:t>Стремитесь к совершенству, больше чем просто к  	решению проблем</a:t>
            </a:r>
            <a:endParaRPr lang="en-US" sz="22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74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4"/>
          <p:cNvSpPr txBox="1">
            <a:spLocks noChangeArrowheads="1"/>
          </p:cNvSpPr>
          <p:nvPr/>
        </p:nvSpPr>
        <p:spPr bwMode="auto">
          <a:xfrm>
            <a:off x="762000" y="685800"/>
            <a:ext cx="810895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400" b="1" smtClean="0">
                <a:solidFill>
                  <a:srgbClr val="000000"/>
                </a:solidFill>
              </a:rPr>
              <a:t>Совет устанавливает способ управления и предоставляет право администрации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4400" b="1" smtClean="0">
                <a:solidFill>
                  <a:srgbClr val="000000"/>
                </a:solidFill>
              </a:rPr>
              <a:t>применять этот способ управления в решении текущих вопросов</a:t>
            </a:r>
          </a:p>
        </p:txBody>
      </p:sp>
    </p:spTree>
    <p:extLst>
      <p:ext uri="{BB962C8B-B14F-4D97-AF65-F5344CB8AC3E}">
        <p14:creationId xmlns:p14="http://schemas.microsoft.com/office/powerpoint/2010/main" val="183013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371600"/>
            <a:ext cx="8229600" cy="1143000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6000" dirty="0" smtClean="0">
                <a:solidFill>
                  <a:srgbClr val="FFFF00"/>
                </a:solidFill>
                <a:ea typeface="+mj-ea"/>
                <a:cs typeface="+mj-cs"/>
              </a:rPr>
              <a:t>Отношения между</a:t>
            </a:r>
            <a:br>
              <a:rPr lang="ru-RU" sz="6000" dirty="0" smtClean="0">
                <a:solidFill>
                  <a:srgbClr val="FFFF00"/>
                </a:solidFill>
                <a:ea typeface="+mj-ea"/>
                <a:cs typeface="+mj-cs"/>
              </a:rPr>
            </a:br>
            <a:r>
              <a:rPr lang="ru-RU" sz="6000" dirty="0" smtClean="0">
                <a:solidFill>
                  <a:srgbClr val="FFFF00"/>
                </a:solidFill>
                <a:ea typeface="+mj-ea"/>
                <a:cs typeface="+mj-cs"/>
              </a:rPr>
              <a:t>членами Совета</a:t>
            </a:r>
            <a:endParaRPr lang="en-US" sz="6000" dirty="0" smtClean="0">
              <a:solidFill>
                <a:srgbClr val="FFFF00"/>
              </a:solidFill>
              <a:ea typeface="+mj-ea"/>
              <a:cs typeface="+mj-cs"/>
            </a:endParaRPr>
          </a:p>
        </p:txBody>
      </p:sp>
      <p:pic>
        <p:nvPicPr>
          <p:cNvPr id="25602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263" y="3479800"/>
            <a:ext cx="4376737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239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152400"/>
            <a:ext cx="8229600" cy="609600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dirty="0" smtClean="0">
                <a:solidFill>
                  <a:srgbClr val="FFFF00"/>
                </a:solidFill>
                <a:latin typeface="Arial" charset="0"/>
                <a:cs typeface="+mj-cs"/>
              </a:rPr>
              <a:t>Полезные советы</a:t>
            </a:r>
            <a:endParaRPr lang="en-US" sz="4000" dirty="0">
              <a:solidFill>
                <a:srgbClr val="FFFF00"/>
              </a:solidFill>
              <a:latin typeface="Arial" charset="0"/>
              <a:cs typeface="+mj-cs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133600" y="762000"/>
            <a:ext cx="6934200" cy="525780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700">
                <a:latin typeface="Arial" charset="0"/>
              </a:rPr>
              <a:t>Успешные члены Совета постоянно учатся. Не обманывайтесь, что вы знаете все</a:t>
            </a:r>
            <a:r>
              <a:rPr lang="en-US" sz="2700">
                <a:latin typeface="Arial" charset="0"/>
              </a:rPr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ru-RU" sz="2700">
                <a:latin typeface="Arial" charset="0"/>
              </a:rPr>
              <a:t>Важно помнить что не все проблемы имеют решение</a:t>
            </a:r>
            <a:r>
              <a:rPr lang="en-US" sz="2700">
                <a:latin typeface="Arial" charset="0"/>
              </a:rPr>
              <a:t>!</a:t>
            </a:r>
          </a:p>
          <a:p>
            <a:pPr eaLnBrk="1" hangingPunct="1">
              <a:lnSpc>
                <a:spcPct val="80000"/>
              </a:lnSpc>
            </a:pPr>
            <a:r>
              <a:rPr lang="ru-RU" sz="2700">
                <a:latin typeface="Arial" charset="0"/>
              </a:rPr>
              <a:t>Когда вы оказываетесь в меньшинстве при обсуждении того или иного вопроса, придерживайтесь своего мнения без ложного чувства вины, но публично поддерживайте большинство голосов</a:t>
            </a:r>
            <a:r>
              <a:rPr lang="en-US" sz="2700">
                <a:latin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sz="2700">
                <a:latin typeface="Arial" charset="0"/>
              </a:rPr>
              <a:t>Помните – задать вопрос по существу и задавать вопрос к каждому комментарию – это две большие разницы.</a:t>
            </a:r>
            <a:r>
              <a:rPr lang="en-US" sz="2700">
                <a:latin typeface="Arial" charset="0"/>
              </a:rPr>
              <a:t> </a:t>
            </a:r>
            <a:endParaRPr lang="ru-RU" sz="270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700">
                <a:latin typeface="Arial" charset="0"/>
              </a:rPr>
              <a:t>         Поддерживайте друг друга и 			действуйте как одна команда</a:t>
            </a:r>
            <a:endParaRPr lang="en-US" sz="27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0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8229600" cy="1143000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FFFF00"/>
                </a:solidFill>
                <a:ea typeface="+mj-ea"/>
                <a:cs typeface="+mj-cs"/>
              </a:rPr>
              <a:t>В обязанности Совета входит:</a:t>
            </a:r>
            <a:endParaRPr lang="en-US" dirty="0" smtClean="0">
              <a:solidFill>
                <a:srgbClr val="FFFF00"/>
              </a:solidFill>
              <a:ea typeface="+mj-ea"/>
              <a:cs typeface="+mj-cs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057400" y="1295400"/>
            <a:ext cx="6477000" cy="4525963"/>
          </a:xfrm>
        </p:spPr>
        <p:txBody>
          <a:bodyPr>
            <a:normAutofit lnSpcReduction="10000"/>
          </a:bodyPr>
          <a:lstStyle/>
          <a:p>
            <a:pPr lvl="1" eaLnBrk="1" hangingPunct="1">
              <a:lnSpc>
                <a:spcPct val="90000"/>
              </a:lnSpc>
            </a:pPr>
            <a:r>
              <a:rPr lang="ru-RU" sz="2400">
                <a:latin typeface="Arial" charset="0"/>
              </a:rPr>
              <a:t>Выделение средств на осуществление     учебной деятельности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>
                <a:latin typeface="Arial" charset="0"/>
              </a:rPr>
              <a:t>Обзор административных отчетов</a:t>
            </a:r>
            <a:endParaRPr lang="en-US" sz="240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sz="2400">
                <a:latin typeface="Arial" charset="0"/>
              </a:rPr>
              <a:t>Принятие учебного плана и стратегий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>
                <a:latin typeface="Arial" charset="0"/>
              </a:rPr>
              <a:t>Установление целей образовательного процесса и обеспечение сотрудников возможностью проходить курсы по повышению квалификации</a:t>
            </a:r>
            <a:endParaRPr lang="en-US" sz="240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sz="2400">
                <a:latin typeface="Arial" charset="0"/>
              </a:rPr>
              <a:t>Содействие профессиональному росту персонала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400">
                <a:latin typeface="Arial" charset="0"/>
              </a:rPr>
              <a:t>Быть в курсе образовательных инноваций</a:t>
            </a:r>
            <a:endParaRPr lang="en-US" sz="240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ru-RU" sz="2400">
                <a:latin typeface="Arial" charset="0"/>
              </a:rPr>
              <a:t>Следить за оцениванием персонала</a:t>
            </a:r>
            <a:endParaRPr lang="en-US" sz="2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83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457200"/>
            <a:ext cx="8229600" cy="914400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solidFill>
                  <a:srgbClr val="FFFF00"/>
                </a:solidFill>
                <a:ea typeface="+mj-ea"/>
                <a:cs typeface="+mj-cs"/>
              </a:rPr>
              <a:t>О роли и действиях Совета</a:t>
            </a:r>
            <a:endParaRPr lang="en-US" dirty="0" smtClean="0">
              <a:solidFill>
                <a:srgbClr val="FFFF00"/>
              </a:solidFill>
              <a:ea typeface="+mj-ea"/>
              <a:cs typeface="+mj-cs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524000" y="1676400"/>
            <a:ext cx="7543800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>
                <a:latin typeface="Arial" charset="0"/>
              </a:rPr>
              <a:t>Прием на работу учителей должен рассматриваться на основании учебного плана и программе по повышению квалификации</a:t>
            </a:r>
          </a:p>
          <a:p>
            <a:pPr eaLnBrk="1" hangingPunct="1">
              <a:lnSpc>
                <a:spcPct val="80000"/>
              </a:lnSpc>
            </a:pPr>
            <a:r>
              <a:rPr lang="ru-RU" sz="2400">
                <a:latin typeface="Arial" charset="0"/>
              </a:rPr>
              <a:t>Требовать отчетности об изменениях и текущем положении учебной программы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>
                <a:latin typeface="Arial" charset="0"/>
              </a:rPr>
              <a:t>Совет должен быть осведомлен о новых учебных планах и поддерживать постоянное их развитие </a:t>
            </a:r>
            <a:endParaRPr lang="en-US" sz="240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>
                <a:latin typeface="Arial" charset="0"/>
              </a:rPr>
              <a:t>Удовлетворение потребностей учащихся должно быть рассмотрено Советом, чтобы обеспечить качественное 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827440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4" descr="Untitled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057400"/>
            <a:ext cx="24066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2667000" y="914400"/>
            <a:ext cx="455771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600" b="1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Вопросы</a:t>
            </a:r>
            <a:r>
              <a:rPr lang="en-US" sz="6600" b="1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2824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9" name="Group 47"/>
          <p:cNvGrpSpPr>
            <a:grpSpLocks/>
          </p:cNvGrpSpPr>
          <p:nvPr/>
        </p:nvGrpSpPr>
        <p:grpSpPr bwMode="auto">
          <a:xfrm>
            <a:off x="914400" y="1122363"/>
            <a:ext cx="8355013" cy="4867275"/>
            <a:chOff x="-342" y="363"/>
            <a:chExt cx="6622" cy="3857"/>
          </a:xfrm>
        </p:grpSpPr>
        <p:sp>
          <p:nvSpPr>
            <p:cNvPr id="13316" name="Line 4"/>
            <p:cNvSpPr>
              <a:spLocks noChangeShapeType="1"/>
            </p:cNvSpPr>
            <p:nvPr/>
          </p:nvSpPr>
          <p:spPr bwMode="auto">
            <a:xfrm>
              <a:off x="3216" y="1008"/>
              <a:ext cx="0" cy="47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17" name="Line 5"/>
            <p:cNvSpPr>
              <a:spLocks noChangeShapeType="1"/>
            </p:cNvSpPr>
            <p:nvPr/>
          </p:nvSpPr>
          <p:spPr bwMode="auto">
            <a:xfrm>
              <a:off x="1535" y="1008"/>
              <a:ext cx="0" cy="52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20" name="Line 8"/>
            <p:cNvSpPr>
              <a:spLocks noChangeShapeType="1"/>
            </p:cNvSpPr>
            <p:nvPr/>
          </p:nvSpPr>
          <p:spPr bwMode="auto">
            <a:xfrm>
              <a:off x="2880" y="3697"/>
              <a:ext cx="0" cy="23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21" name="Line 9"/>
            <p:cNvSpPr>
              <a:spLocks noChangeShapeType="1"/>
            </p:cNvSpPr>
            <p:nvPr/>
          </p:nvSpPr>
          <p:spPr bwMode="auto">
            <a:xfrm flipH="1">
              <a:off x="3407" y="4080"/>
              <a:ext cx="1296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22" name="Line 10"/>
            <p:cNvSpPr>
              <a:spLocks noChangeShapeType="1"/>
            </p:cNvSpPr>
            <p:nvPr/>
          </p:nvSpPr>
          <p:spPr bwMode="auto">
            <a:xfrm>
              <a:off x="1168" y="2832"/>
              <a:ext cx="1" cy="62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23" name="Line 11"/>
            <p:cNvSpPr>
              <a:spLocks noChangeShapeType="1"/>
            </p:cNvSpPr>
            <p:nvPr/>
          </p:nvSpPr>
          <p:spPr bwMode="auto">
            <a:xfrm flipH="1">
              <a:off x="1168" y="2795"/>
              <a:ext cx="3840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24" name="Line 12"/>
            <p:cNvSpPr>
              <a:spLocks noChangeShapeType="1"/>
            </p:cNvSpPr>
            <p:nvPr/>
          </p:nvSpPr>
          <p:spPr bwMode="auto">
            <a:xfrm>
              <a:off x="1776" y="1535"/>
              <a:ext cx="32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25" name="Line 13"/>
            <p:cNvSpPr>
              <a:spLocks noChangeShapeType="1"/>
            </p:cNvSpPr>
            <p:nvPr/>
          </p:nvSpPr>
          <p:spPr bwMode="auto">
            <a:xfrm>
              <a:off x="1584" y="3552"/>
              <a:ext cx="2688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26" name="Line 14"/>
            <p:cNvSpPr>
              <a:spLocks noChangeShapeType="1"/>
            </p:cNvSpPr>
            <p:nvPr/>
          </p:nvSpPr>
          <p:spPr bwMode="auto">
            <a:xfrm>
              <a:off x="2880" y="1680"/>
              <a:ext cx="0" cy="139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27" name="Line 15"/>
            <p:cNvSpPr>
              <a:spLocks noChangeShapeType="1"/>
            </p:cNvSpPr>
            <p:nvPr/>
          </p:nvSpPr>
          <p:spPr bwMode="auto">
            <a:xfrm>
              <a:off x="816" y="1008"/>
              <a:ext cx="3026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28" name="Line 16"/>
            <p:cNvSpPr>
              <a:spLocks noChangeShapeType="1"/>
            </p:cNvSpPr>
            <p:nvPr/>
          </p:nvSpPr>
          <p:spPr bwMode="auto">
            <a:xfrm>
              <a:off x="576" y="577"/>
              <a:ext cx="0" cy="4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29" name="Line 17"/>
            <p:cNvSpPr>
              <a:spLocks noChangeShapeType="1"/>
            </p:cNvSpPr>
            <p:nvPr/>
          </p:nvSpPr>
          <p:spPr bwMode="auto">
            <a:xfrm>
              <a:off x="4944" y="577"/>
              <a:ext cx="1" cy="225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31" name="Rectangle 19"/>
            <p:cNvSpPr>
              <a:spLocks noChangeArrowheads="1"/>
            </p:cNvSpPr>
            <p:nvPr/>
          </p:nvSpPr>
          <p:spPr bwMode="auto">
            <a:xfrm>
              <a:off x="264" y="862"/>
              <a:ext cx="663" cy="27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32" name="Rectangle 20"/>
            <p:cNvSpPr>
              <a:spLocks noChangeArrowheads="1"/>
            </p:cNvSpPr>
            <p:nvPr/>
          </p:nvSpPr>
          <p:spPr bwMode="auto">
            <a:xfrm>
              <a:off x="346" y="846"/>
              <a:ext cx="584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Arial" charset="0"/>
                  <a:ea typeface="ＭＳ Ｐゴシック" charset="0"/>
                  <a:cs typeface="ＭＳ Ｐゴシック" charset="0"/>
                </a:rPr>
                <a:t>ЕАД</a:t>
              </a:r>
              <a:endPara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33" name="Rectangle 21"/>
            <p:cNvSpPr>
              <a:spLocks noChangeArrowheads="1"/>
            </p:cNvSpPr>
            <p:nvPr/>
          </p:nvSpPr>
          <p:spPr bwMode="auto">
            <a:xfrm>
              <a:off x="264" y="393"/>
              <a:ext cx="663" cy="281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34" name="Rectangle 22"/>
            <p:cNvSpPr>
              <a:spLocks noChangeArrowheads="1"/>
            </p:cNvSpPr>
            <p:nvPr/>
          </p:nvSpPr>
          <p:spPr bwMode="auto">
            <a:xfrm>
              <a:off x="394" y="363"/>
              <a:ext cx="386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Arial" charset="0"/>
                  <a:ea typeface="ＭＳ Ｐゴシック" charset="0"/>
                  <a:cs typeface="ＭＳ Ｐゴシック" charset="0"/>
                </a:rPr>
                <a:t>ГК</a:t>
              </a:r>
              <a:endPara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35" name="Rectangle 23"/>
            <p:cNvSpPr>
              <a:spLocks noChangeArrowheads="1"/>
            </p:cNvSpPr>
            <p:nvPr/>
          </p:nvSpPr>
          <p:spPr bwMode="auto">
            <a:xfrm>
              <a:off x="1320" y="872"/>
              <a:ext cx="1192" cy="27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36" name="Rectangle 24"/>
            <p:cNvSpPr>
              <a:spLocks noChangeArrowheads="1"/>
            </p:cNvSpPr>
            <p:nvPr/>
          </p:nvSpPr>
          <p:spPr bwMode="auto">
            <a:xfrm>
              <a:off x="1531" y="802"/>
              <a:ext cx="965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Arial" charset="0"/>
                  <a:ea typeface="ＭＳ Ｐゴシック" charset="0"/>
                  <a:cs typeface="ＭＳ Ｐゴシック" charset="0"/>
                </a:rPr>
                <a:t>Унион</a:t>
              </a:r>
              <a:endPara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37" name="Rectangle 25"/>
            <p:cNvSpPr>
              <a:spLocks noChangeArrowheads="1"/>
            </p:cNvSpPr>
            <p:nvPr/>
          </p:nvSpPr>
          <p:spPr bwMode="auto">
            <a:xfrm>
              <a:off x="2738" y="872"/>
              <a:ext cx="1389" cy="27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38" name="Rectangle 26"/>
            <p:cNvSpPr>
              <a:spLocks noChangeArrowheads="1"/>
            </p:cNvSpPr>
            <p:nvPr/>
          </p:nvSpPr>
          <p:spPr bwMode="auto">
            <a:xfrm>
              <a:off x="2678" y="802"/>
              <a:ext cx="1570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Arial" charset="0"/>
                  <a:ea typeface="ＭＳ Ｐゴシック" charset="0"/>
                  <a:cs typeface="ＭＳ Ｐゴシック" charset="0"/>
                </a:rPr>
                <a:t>Конференция</a:t>
              </a:r>
              <a:endPara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39" name="Rectangle 27"/>
            <p:cNvSpPr>
              <a:spLocks noChangeArrowheads="1"/>
            </p:cNvSpPr>
            <p:nvPr/>
          </p:nvSpPr>
          <p:spPr bwMode="auto">
            <a:xfrm>
              <a:off x="4296" y="393"/>
              <a:ext cx="1193" cy="281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40" name="Rectangle 28"/>
            <p:cNvSpPr>
              <a:spLocks noChangeArrowheads="1"/>
            </p:cNvSpPr>
            <p:nvPr/>
          </p:nvSpPr>
          <p:spPr bwMode="auto">
            <a:xfrm>
              <a:off x="4330" y="379"/>
              <a:ext cx="1013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000" b="1" dirty="0">
                  <a:solidFill>
                    <a:srgbClr val="FFFFFF"/>
                  </a:solidFill>
                  <a:latin typeface="Arial" charset="0"/>
                  <a:ea typeface="ＭＳ Ｐゴシック" charset="0"/>
                  <a:cs typeface="ＭＳ Ｐゴシック" charset="0"/>
                </a:rPr>
                <a:t> </a:t>
              </a:r>
              <a:r>
                <a:rPr lang="ru-RU" sz="2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Arial" charset="0"/>
                  <a:ea typeface="ＭＳ Ｐゴシック" charset="0"/>
                  <a:cs typeface="ＭＳ Ｐゴシック" charset="0"/>
                </a:rPr>
                <a:t>ОО ЕАД</a:t>
              </a:r>
              <a:endPara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41" name="Rectangle 29"/>
            <p:cNvSpPr>
              <a:spLocks noChangeArrowheads="1"/>
            </p:cNvSpPr>
            <p:nvPr/>
          </p:nvSpPr>
          <p:spPr bwMode="auto">
            <a:xfrm>
              <a:off x="4296" y="872"/>
              <a:ext cx="1193" cy="27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42" name="Rectangle 30"/>
            <p:cNvSpPr>
              <a:spLocks noChangeArrowheads="1"/>
            </p:cNvSpPr>
            <p:nvPr/>
          </p:nvSpPr>
          <p:spPr bwMode="auto">
            <a:xfrm>
              <a:off x="4067" y="845"/>
              <a:ext cx="1691" cy="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Arial" charset="0"/>
                  <a:ea typeface="ＭＳ Ｐゴシック" charset="0"/>
                  <a:cs typeface="ＭＳ Ｐゴシック" charset="0"/>
                </a:rPr>
                <a:t>ОО Униона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43" name="Rectangle 31"/>
            <p:cNvSpPr>
              <a:spLocks noChangeArrowheads="1"/>
            </p:cNvSpPr>
            <p:nvPr/>
          </p:nvSpPr>
          <p:spPr bwMode="auto">
            <a:xfrm>
              <a:off x="4296" y="1401"/>
              <a:ext cx="1764" cy="282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44" name="Rectangle 32"/>
            <p:cNvSpPr>
              <a:spLocks noChangeArrowheads="1"/>
            </p:cNvSpPr>
            <p:nvPr/>
          </p:nvSpPr>
          <p:spPr bwMode="auto">
            <a:xfrm>
              <a:off x="4248" y="1345"/>
              <a:ext cx="2032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Arial" charset="0"/>
                  <a:ea typeface="ＭＳ Ｐゴシック" charset="0"/>
                  <a:cs typeface="ＭＳ Ｐゴシック" charset="0"/>
                </a:rPr>
                <a:t>ОО конференции</a:t>
              </a:r>
              <a:endPara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45" name="Rectangle 33"/>
            <p:cNvSpPr>
              <a:spLocks noChangeArrowheads="1"/>
            </p:cNvSpPr>
            <p:nvPr/>
          </p:nvSpPr>
          <p:spPr bwMode="auto">
            <a:xfrm>
              <a:off x="-342" y="1401"/>
              <a:ext cx="2182" cy="609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46" name="Rectangle 34"/>
            <p:cNvSpPr>
              <a:spLocks noChangeArrowheads="1"/>
            </p:cNvSpPr>
            <p:nvPr/>
          </p:nvSpPr>
          <p:spPr bwMode="auto">
            <a:xfrm>
              <a:off x="-342" y="1406"/>
              <a:ext cx="2235" cy="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Arial" charset="0"/>
                  <a:ea typeface="ＭＳ Ｐゴシック" charset="0"/>
                  <a:cs typeface="ＭＳ Ｐゴシック" charset="0"/>
                </a:rPr>
                <a:t>Совет по образованию униона</a:t>
              </a:r>
              <a:endPara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47" name="Rectangle 35"/>
            <p:cNvSpPr>
              <a:spLocks noChangeArrowheads="1"/>
            </p:cNvSpPr>
            <p:nvPr/>
          </p:nvSpPr>
          <p:spPr bwMode="auto">
            <a:xfrm>
              <a:off x="2208" y="1411"/>
              <a:ext cx="1598" cy="659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48" name="Rectangle 36"/>
            <p:cNvSpPr>
              <a:spLocks noChangeArrowheads="1"/>
            </p:cNvSpPr>
            <p:nvPr/>
          </p:nvSpPr>
          <p:spPr bwMode="auto">
            <a:xfrm>
              <a:off x="2195" y="1325"/>
              <a:ext cx="1691" cy="8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Arial" charset="0"/>
                  <a:ea typeface="ＭＳ Ｐゴシック" charset="0"/>
                  <a:cs typeface="ＭＳ Ｐゴシック" charset="0"/>
                </a:rPr>
                <a:t>Совет по образованию конференции</a:t>
              </a:r>
              <a:endPara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51" name="Rectangle 39"/>
            <p:cNvSpPr>
              <a:spLocks noChangeArrowheads="1"/>
            </p:cNvSpPr>
            <p:nvPr/>
          </p:nvSpPr>
          <p:spPr bwMode="auto">
            <a:xfrm>
              <a:off x="2134" y="2734"/>
              <a:ext cx="1578" cy="521"/>
            </a:xfrm>
            <a:prstGeom prst="rect">
              <a:avLst/>
            </a:prstGeom>
            <a:solidFill>
              <a:srgbClr val="CC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52" name="Rectangle 40"/>
            <p:cNvSpPr>
              <a:spLocks noChangeArrowheads="1"/>
            </p:cNvSpPr>
            <p:nvPr/>
          </p:nvSpPr>
          <p:spPr bwMode="auto">
            <a:xfrm>
              <a:off x="2200" y="2715"/>
              <a:ext cx="1444" cy="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lIns="92075" tIns="46038" rIns="92075" bIns="46038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000" b="1" dirty="0">
                  <a:solidFill>
                    <a:srgbClr val="FFFFFF"/>
                  </a:solidFill>
                  <a:latin typeface="CopprplGoth Hv BT" pitchFamily="34" charset="0"/>
                  <a:ea typeface="ＭＳ Ｐゴシック" charset="0"/>
                  <a:cs typeface="ＭＳ Ｐゴシック" charset="0"/>
                </a:rPr>
                <a:t>Совет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000" b="1" dirty="0">
                  <a:solidFill>
                    <a:srgbClr val="FFFFFF"/>
                  </a:solidFill>
                  <a:latin typeface="CopprplGoth Hv BT" pitchFamily="34" charset="0"/>
                  <a:ea typeface="ＭＳ Ｐゴシック" charset="0"/>
                  <a:cs typeface="ＭＳ Ｐゴシック" charset="0"/>
                </a:rPr>
                <a:t>попечителей</a:t>
              </a:r>
              <a:endParaRPr lang="en-US" sz="2000" b="1" dirty="0">
                <a:solidFill>
                  <a:srgbClr val="FFFFFF"/>
                </a:solidFill>
                <a:latin typeface="CopprplGoth Hv BT" pitchFamily="34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53" name="Rectangle 41"/>
            <p:cNvSpPr>
              <a:spLocks noChangeArrowheads="1"/>
            </p:cNvSpPr>
            <p:nvPr/>
          </p:nvSpPr>
          <p:spPr bwMode="auto">
            <a:xfrm>
              <a:off x="81" y="3321"/>
              <a:ext cx="1855" cy="502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 wrap="none" lIns="92075" tIns="46038" rIns="92075" bIns="46038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400" b="1" dirty="0">
                  <a:solidFill>
                    <a:srgbClr val="99CC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oper Md BT" charset="0"/>
                  <a:ea typeface="ＭＳ Ｐゴシック" charset="0"/>
                  <a:cs typeface="ＭＳ Ｐゴシック" charset="0"/>
                </a:rPr>
                <a:t>Администрация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400" b="1" dirty="0">
                  <a:solidFill>
                    <a:srgbClr val="99CC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oper Md BT" charset="0"/>
                  <a:ea typeface="ＭＳ Ｐゴシック" charset="0"/>
                  <a:cs typeface="ＭＳ Ｐゴシック" charset="0"/>
                </a:rPr>
                <a:t>школы</a:t>
              </a:r>
              <a:endParaRPr lang="en-US" sz="2400" b="1" dirty="0">
                <a:solidFill>
                  <a:srgbClr val="99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oper Md BT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7444" name="Rectangle 42"/>
            <p:cNvSpPr>
              <a:spLocks noChangeArrowheads="1"/>
            </p:cNvSpPr>
            <p:nvPr/>
          </p:nvSpPr>
          <p:spPr bwMode="auto">
            <a:xfrm>
              <a:off x="538" y="3403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55" name="Rectangle 43"/>
            <p:cNvSpPr>
              <a:spLocks noChangeArrowheads="1"/>
            </p:cNvSpPr>
            <p:nvPr/>
          </p:nvSpPr>
          <p:spPr bwMode="auto">
            <a:xfrm>
              <a:off x="3912" y="3321"/>
              <a:ext cx="1574" cy="42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 wrap="none" lIns="92075" tIns="46038" rIns="92075" bIns="46038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400" b="1" dirty="0">
                  <a:solidFill>
                    <a:srgbClr val="99CC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oper Md BT" charset="0"/>
                  <a:ea typeface="ＭＳ Ｐゴシック" charset="0"/>
                  <a:cs typeface="ＭＳ Ｐゴシック" charset="0"/>
                </a:rPr>
                <a:t>Родители</a:t>
              </a:r>
              <a:endParaRPr lang="en-US" sz="2400" b="1" dirty="0">
                <a:solidFill>
                  <a:srgbClr val="99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oper Md BT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56" name="Rectangle 44"/>
            <p:cNvSpPr>
              <a:spLocks noChangeArrowheads="1"/>
            </p:cNvSpPr>
            <p:nvPr/>
          </p:nvSpPr>
          <p:spPr bwMode="auto">
            <a:xfrm>
              <a:off x="2091" y="3321"/>
              <a:ext cx="1579" cy="424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 wrap="none" lIns="92075" tIns="46038" rIns="92075" bIns="46038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400" b="1" dirty="0">
                  <a:solidFill>
                    <a:srgbClr val="99CC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oper Md BT" charset="0"/>
                  <a:ea typeface="ＭＳ Ｐゴシック" charset="0"/>
                  <a:cs typeface="ＭＳ Ｐゴシック" charset="0"/>
                </a:rPr>
                <a:t>Учителя</a:t>
              </a:r>
              <a:endParaRPr lang="en-US" sz="2400" b="1" dirty="0">
                <a:solidFill>
                  <a:srgbClr val="99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oper Md BT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57" name="Rectangle 45"/>
            <p:cNvSpPr>
              <a:spLocks noChangeArrowheads="1"/>
            </p:cNvSpPr>
            <p:nvPr/>
          </p:nvSpPr>
          <p:spPr bwMode="auto">
            <a:xfrm>
              <a:off x="2091" y="3890"/>
              <a:ext cx="1579" cy="33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 wrap="none" lIns="92075" tIns="46038" rIns="92075" bIns="46038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400" b="1" dirty="0">
                  <a:solidFill>
                    <a:srgbClr val="99CC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oper Md BT" charset="0"/>
                  <a:ea typeface="ＭＳ Ｐゴシック" charset="0"/>
                  <a:cs typeface="ＭＳ Ｐゴシック" charset="0"/>
                </a:rPr>
                <a:t>Учащиеся</a:t>
              </a:r>
              <a:endParaRPr lang="en-US" sz="2400" b="1" dirty="0">
                <a:solidFill>
                  <a:srgbClr val="99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oper Md BT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3358" name="Line 46"/>
            <p:cNvSpPr>
              <a:spLocks noChangeShapeType="1"/>
            </p:cNvSpPr>
            <p:nvPr/>
          </p:nvSpPr>
          <p:spPr bwMode="auto">
            <a:xfrm>
              <a:off x="4703" y="3744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71842" dir="2700000" algn="ctr" rotWithShape="0">
                <a:srgbClr val="CC0000">
                  <a:alpha val="50000"/>
                </a:srgbClr>
              </a:outerShdw>
            </a:effec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13360" name="Text Box 48"/>
          <p:cNvSpPr txBox="1">
            <a:spLocks noChangeArrowheads="1"/>
          </p:cNvSpPr>
          <p:nvPr/>
        </p:nvSpPr>
        <p:spPr bwMode="auto">
          <a:xfrm>
            <a:off x="3581400" y="152400"/>
            <a:ext cx="33178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800" b="1" dirty="0">
                <a:solidFill>
                  <a:srgbClr val="FFFF00"/>
                </a:solidFill>
                <a:latin typeface="Arial" charset="0"/>
                <a:ea typeface="ＭＳ Ｐゴシック" charset="0"/>
                <a:cs typeface="ＭＳ Ｐゴシック" charset="0"/>
              </a:rPr>
              <a:t>Структура</a:t>
            </a:r>
            <a:endParaRPr lang="en-US" sz="4800" b="1" dirty="0">
              <a:solidFill>
                <a:srgbClr val="FFFF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43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457200"/>
            <a:ext cx="8229600" cy="1143000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  <a:t>Роль Совета Попечителей</a:t>
            </a:r>
            <a:endParaRPr lang="en-US" b="1" dirty="0" smtClean="0">
              <a:solidFill>
                <a:srgbClr val="FFFF00"/>
              </a:solidFill>
              <a:ea typeface="+mj-ea"/>
              <a:cs typeface="+mj-cs"/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2057400" y="4953000"/>
            <a:ext cx="6553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В работе школы должны быть учтены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запросы Совета Попечителей</a:t>
            </a:r>
            <a:endParaRPr lang="en-US" sz="2000" b="1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4038600" y="2819400"/>
            <a:ext cx="2667000" cy="1676400"/>
            <a:chOff x="2544" y="1632"/>
            <a:chExt cx="1680" cy="1056"/>
          </a:xfrm>
        </p:grpSpPr>
        <p:sp>
          <p:nvSpPr>
            <p:cNvPr id="18440" name="Oval 6"/>
            <p:cNvSpPr>
              <a:spLocks noChangeArrowheads="1"/>
            </p:cNvSpPr>
            <p:nvPr/>
          </p:nvSpPr>
          <p:spPr bwMode="auto">
            <a:xfrm>
              <a:off x="2544" y="1632"/>
              <a:ext cx="1680" cy="1056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8441" name="WordArt 7"/>
            <p:cNvSpPr>
              <a:spLocks noChangeArrowheads="1" noChangeShapeType="1" noTextEdit="1"/>
            </p:cNvSpPr>
            <p:nvPr/>
          </p:nvSpPr>
          <p:spPr bwMode="auto">
            <a:xfrm>
              <a:off x="2736" y="1872"/>
              <a:ext cx="1284" cy="411"/>
            </a:xfrm>
            <a:prstGeom prst="rect">
              <a:avLst/>
            </a:prstGeom>
          </p:spPr>
          <p:txBody>
            <a:bodyPr wrap="none" fromWordArt="1">
              <a:prstTxWarp prst="textTriangle">
                <a:avLst>
                  <a:gd name="adj" fmla="val 50000"/>
                </a:avLst>
              </a:prstTxWarp>
              <a:scene3d>
                <a:camera prst="legacyObliqueTopLeft"/>
                <a:lightRig rig="legacyNormal3" dir="r"/>
              </a:scene3d>
              <a:sp3d extrusionH="201600" prstMaterial="legacyMatte">
                <a:extrusionClr>
                  <a:srgbClr val="0066CC"/>
                </a:extrusionClr>
              </a:sp3d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bg-BG" sz="3600" kern="10" smtClean="0">
                  <a:ln w="9525"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CC"/>
                      </a:gs>
                      <a:gs pos="100000">
                        <a:srgbClr val="FF9999"/>
                      </a:gs>
                    </a:gsLst>
                    <a:lin ang="5400000" scaled="1"/>
                  </a:gradFill>
                  <a:latin typeface="Swiss921 BT"/>
                  <a:ea typeface="Swiss921 BT"/>
                  <a:cs typeface="Swiss921 BT"/>
                </a:rPr>
                <a:t>Совет Попечителей </a:t>
              </a:r>
              <a:endParaRPr lang="en-US" sz="3600" kern="10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Swiss921 BT"/>
                <a:ea typeface="Swiss921 BT"/>
                <a:cs typeface="Swiss921 BT"/>
              </a:endParaRPr>
            </a:p>
          </p:txBody>
        </p:sp>
      </p:grpSp>
      <p:sp>
        <p:nvSpPr>
          <p:cNvPr id="17420" name="AutoShape 12"/>
          <p:cNvSpPr>
            <a:spLocks noChangeArrowheads="1"/>
          </p:cNvSpPr>
          <p:nvPr/>
        </p:nvSpPr>
        <p:spPr bwMode="auto">
          <a:xfrm>
            <a:off x="5486400" y="1676400"/>
            <a:ext cx="3352800" cy="685800"/>
          </a:xfrm>
          <a:prstGeom prst="flowChartTerminator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rPr>
              <a:t>Родители и ученики</a:t>
            </a:r>
            <a:endParaRPr lang="en-US" sz="2000" b="1" dirty="0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23" name="AutoShape 15"/>
          <p:cNvSpPr>
            <a:spLocks noChangeArrowheads="1"/>
          </p:cNvSpPr>
          <p:nvPr/>
        </p:nvSpPr>
        <p:spPr bwMode="auto">
          <a:xfrm rot="-3824225">
            <a:off x="3111500" y="2343150"/>
            <a:ext cx="762000" cy="1295400"/>
          </a:xfrm>
          <a:prstGeom prst="upDownArrow">
            <a:avLst>
              <a:gd name="adj1" fmla="val 50000"/>
              <a:gd name="adj2" fmla="val 34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24" name="AutoShape 16"/>
          <p:cNvSpPr>
            <a:spLocks noChangeArrowheads="1"/>
          </p:cNvSpPr>
          <p:nvPr/>
        </p:nvSpPr>
        <p:spPr bwMode="auto">
          <a:xfrm>
            <a:off x="1447800" y="1676400"/>
            <a:ext cx="2286000" cy="762000"/>
          </a:xfrm>
          <a:prstGeom prst="flowChartAlternateProcess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smtClean="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rPr>
              <a:t>Администрация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smtClean="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rPr>
              <a:t>школы</a:t>
            </a:r>
            <a:endParaRPr lang="en-US" sz="2000" b="1" smtClean="0">
              <a:solidFill>
                <a:srgbClr val="FFFFFF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26" name="AutoShape 18"/>
          <p:cNvSpPr>
            <a:spLocks noChangeArrowheads="1"/>
          </p:cNvSpPr>
          <p:nvPr/>
        </p:nvSpPr>
        <p:spPr bwMode="auto">
          <a:xfrm rot="-5400000">
            <a:off x="4305300" y="1257300"/>
            <a:ext cx="609600" cy="1600200"/>
          </a:xfrm>
          <a:prstGeom prst="upDownArrow">
            <a:avLst>
              <a:gd name="adj1" fmla="val 50000"/>
              <a:gd name="adj2" fmla="val 525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56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76200"/>
            <a:ext cx="8229600" cy="1143000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  <a:t>Функция </a:t>
            </a:r>
            <a:b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</a:br>
            <a: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  <a:t>Совета Попечителей</a:t>
            </a:r>
            <a:endParaRPr lang="en-US" b="1" dirty="0" smtClean="0">
              <a:solidFill>
                <a:srgbClr val="FFFF00"/>
              </a:solidFill>
              <a:ea typeface="+mj-ea"/>
              <a:cs typeface="+mj-cs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295400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400">
                <a:solidFill>
                  <a:schemeClr val="bg1"/>
                </a:solidFill>
                <a:latin typeface="Arial" charset="0"/>
              </a:rPr>
              <a:t>Разработать четко поставленные практические задачи и цели</a:t>
            </a:r>
            <a:endParaRPr lang="en-US" sz="2400">
              <a:solidFill>
                <a:schemeClr val="bg1"/>
              </a:solidFill>
              <a:latin typeface="Arial" charset="0"/>
            </a:endParaRPr>
          </a:p>
          <a:p>
            <a:pPr eaLnBrk="1" hangingPunct="1"/>
            <a:r>
              <a:rPr lang="ru-RU" sz="2400">
                <a:solidFill>
                  <a:schemeClr val="bg1"/>
                </a:solidFill>
                <a:latin typeface="Arial" charset="0"/>
              </a:rPr>
              <a:t>Обеспечивать внедрение выбранного курса и планов</a:t>
            </a:r>
            <a:endParaRPr lang="en-US" sz="2400">
              <a:solidFill>
                <a:schemeClr val="bg1"/>
              </a:solidFill>
              <a:latin typeface="Arial" charset="0"/>
            </a:endParaRPr>
          </a:p>
          <a:p>
            <a:pPr eaLnBrk="1" hangingPunct="1"/>
            <a:r>
              <a:rPr lang="ru-RU" sz="2400">
                <a:solidFill>
                  <a:schemeClr val="bg1"/>
                </a:solidFill>
                <a:latin typeface="Arial" charset="0"/>
              </a:rPr>
              <a:t>Вести протоколы каждого заседания</a:t>
            </a:r>
            <a:endParaRPr lang="en-US" sz="2400">
              <a:solidFill>
                <a:schemeClr val="bg1"/>
              </a:solidFill>
              <a:latin typeface="Arial" charset="0"/>
            </a:endParaRPr>
          </a:p>
          <a:p>
            <a:pPr eaLnBrk="1" hangingPunct="1"/>
            <a:r>
              <a:rPr lang="ru-RU" sz="2400">
                <a:solidFill>
                  <a:schemeClr val="bg1"/>
                </a:solidFill>
                <a:latin typeface="Arial" charset="0"/>
              </a:rPr>
              <a:t>Разрабатывать политику в отношении различных аспектов школьной жизни</a:t>
            </a:r>
            <a:r>
              <a:rPr lang="en-US" sz="240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2000" b="1">
                <a:solidFill>
                  <a:schemeClr val="bg1"/>
                </a:solidFill>
                <a:latin typeface="Arial" charset="0"/>
              </a:rPr>
              <a:t>(</a:t>
            </a:r>
            <a:r>
              <a:rPr lang="ru-RU" sz="2000" b="1">
                <a:solidFill>
                  <a:schemeClr val="bg1"/>
                </a:solidFill>
                <a:latin typeface="Arial" charset="0"/>
              </a:rPr>
              <a:t>использование школьной собственности, осуществление закупок, обучение, набор в школу, учебники, дресс-код, правила поведения, долгосрочное и краткосрочное планирование) </a:t>
            </a:r>
          </a:p>
          <a:p>
            <a:pPr eaLnBrk="1" hangingPunct="1"/>
            <a:r>
              <a:rPr lang="ru-RU" sz="2400">
                <a:solidFill>
                  <a:schemeClr val="bg1"/>
                </a:solidFill>
                <a:latin typeface="Arial" charset="0"/>
              </a:rPr>
              <a:t>Поддержка директора\завуча школы</a:t>
            </a:r>
            <a:endParaRPr lang="en-US" sz="2400">
              <a:solidFill>
                <a:schemeClr val="bg1"/>
              </a:solidFill>
              <a:latin typeface="Arial" charset="0"/>
            </a:endParaRPr>
          </a:p>
          <a:p>
            <a:pPr eaLnBrk="1" hangingPunct="1"/>
            <a:r>
              <a:rPr lang="ru-RU" sz="2400">
                <a:solidFill>
                  <a:schemeClr val="bg1"/>
                </a:solidFill>
                <a:latin typeface="Arial" charset="0"/>
              </a:rPr>
              <a:t>Давать рекомендации администрации школы в случае серьезных административных нарушений </a:t>
            </a:r>
            <a:r>
              <a:rPr lang="en-US" sz="240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1800" b="1">
                <a:solidFill>
                  <a:schemeClr val="accent1"/>
                </a:solidFill>
                <a:latin typeface="Arial" charset="0"/>
              </a:rPr>
              <a:t>Служить высшей инстанцией при принятии решения об исключении учеников – </a:t>
            </a:r>
            <a:r>
              <a:rPr lang="ru-RU" sz="1800" b="1" i="1">
                <a:solidFill>
                  <a:srgbClr val="FFFF00"/>
                </a:solidFill>
                <a:latin typeface="Arial" charset="0"/>
              </a:rPr>
              <a:t>Принятие решения об исключении ДОЛЖНО происходить на закрытом заседании!</a:t>
            </a:r>
            <a:endParaRPr lang="en-US" sz="1800" b="1" i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20483" name="Oval 4"/>
          <p:cNvSpPr>
            <a:spLocks noChangeArrowheads="1"/>
          </p:cNvSpPr>
          <p:nvPr/>
        </p:nvSpPr>
        <p:spPr bwMode="auto">
          <a:xfrm>
            <a:off x="8153400" y="-36513"/>
            <a:ext cx="685800" cy="60960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2920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371600"/>
            <a:ext cx="80772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500">
                <a:solidFill>
                  <a:schemeClr val="bg1"/>
                </a:solidFill>
                <a:latin typeface="Arial" charset="0"/>
              </a:rPr>
              <a:t>Поддержка семьи и школы – быть в курсе событий</a:t>
            </a:r>
            <a:r>
              <a:rPr lang="en-US" sz="2500">
                <a:solidFill>
                  <a:schemeClr val="bg1"/>
                </a:solidFill>
                <a:latin typeface="Arial" charset="0"/>
              </a:rPr>
              <a:t>!</a:t>
            </a:r>
          </a:p>
          <a:p>
            <a:pPr eaLnBrk="1" hangingPunct="1"/>
            <a:r>
              <a:rPr lang="ru-RU" sz="2500">
                <a:solidFill>
                  <a:schemeClr val="bg1"/>
                </a:solidFill>
                <a:latin typeface="Arial" charset="0"/>
              </a:rPr>
              <a:t>Рассматривать заявления и отвечать на вопросы, касающиеся работы школы</a:t>
            </a:r>
            <a:r>
              <a:rPr lang="en-US" sz="25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/>
            <a:r>
              <a:rPr lang="ru-RU" sz="2500">
                <a:solidFill>
                  <a:schemeClr val="bg1"/>
                </a:solidFill>
                <a:latin typeface="Arial" charset="0"/>
              </a:rPr>
              <a:t>Координировать процесс школьного тестирования</a:t>
            </a:r>
            <a:endParaRPr lang="en-US" sz="2500">
              <a:solidFill>
                <a:schemeClr val="bg1"/>
              </a:solidFill>
              <a:latin typeface="Arial" charset="0"/>
            </a:endParaRPr>
          </a:p>
          <a:p>
            <a:pPr eaLnBrk="1" hangingPunct="1"/>
            <a:r>
              <a:rPr lang="ru-RU" sz="2500">
                <a:solidFill>
                  <a:schemeClr val="bg1"/>
                </a:solidFill>
                <a:latin typeface="Arial" charset="0"/>
              </a:rPr>
              <a:t>Принимать или адаптировать конференционный школьный календарь</a:t>
            </a:r>
            <a:endParaRPr lang="en-US" sz="2500">
              <a:solidFill>
                <a:schemeClr val="bg1"/>
              </a:solidFill>
              <a:latin typeface="Arial" charset="0"/>
            </a:endParaRPr>
          </a:p>
          <a:p>
            <a:pPr eaLnBrk="1" hangingPunct="1"/>
            <a:r>
              <a:rPr lang="ru-RU" sz="2500">
                <a:solidFill>
                  <a:schemeClr val="bg1"/>
                </a:solidFill>
                <a:latin typeface="Arial" charset="0"/>
              </a:rPr>
              <a:t>Разрабатывать предлагаемый план школьного управления - устав, положения, административная организация, базовый учебный план</a:t>
            </a:r>
            <a:endParaRPr lang="en-US" sz="25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1506" name="Oval 5"/>
          <p:cNvSpPr>
            <a:spLocks noChangeArrowheads="1"/>
          </p:cNvSpPr>
          <p:nvPr/>
        </p:nvSpPr>
        <p:spPr bwMode="auto">
          <a:xfrm>
            <a:off x="7772400" y="381000"/>
            <a:ext cx="6858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2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8229600" cy="1143000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  <a:t>Функция </a:t>
            </a:r>
            <a:b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</a:br>
            <a: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  <a:t>Совета Попечителей</a:t>
            </a:r>
            <a:endParaRPr lang="en-US" b="1" dirty="0" smtClean="0">
              <a:solidFill>
                <a:srgbClr val="FFFF0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4110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524000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400">
                <a:solidFill>
                  <a:schemeClr val="bg1"/>
                </a:solidFill>
                <a:latin typeface="Arial" charset="0"/>
              </a:rPr>
              <a:t>Санкционировать подготовку школьного бюллетеня </a:t>
            </a:r>
            <a:r>
              <a:rPr lang="en-US" sz="24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>
                <a:solidFill>
                  <a:schemeClr val="bg1"/>
                </a:solidFill>
                <a:latin typeface="Arial" charset="0"/>
              </a:rPr>
              <a:t>Брать на себя ответственность по планированию и субсидированию годового</a:t>
            </a:r>
            <a:r>
              <a:rPr lang="en-US" sz="2400">
                <a:solidFill>
                  <a:schemeClr val="bg1"/>
                </a:solidFill>
                <a:latin typeface="Arial" charset="0"/>
              </a:rPr>
              <a:t> </a:t>
            </a:r>
            <a:r>
              <a:rPr lang="ru-RU" sz="2400">
                <a:solidFill>
                  <a:schemeClr val="bg1"/>
                </a:solidFill>
                <a:latin typeface="Arial" charset="0"/>
              </a:rPr>
              <a:t>бюджета</a:t>
            </a:r>
            <a:r>
              <a:rPr lang="en-US" sz="24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>
                <a:solidFill>
                  <a:schemeClr val="bg1"/>
                </a:solidFill>
                <a:latin typeface="Arial" charset="0"/>
              </a:rPr>
              <a:t>Консультироваться с Отделом образования конференции по поводу приема на работу, конфликтных ситуаций с учителями, директором/завучем (закрытое совещание, представительство Отдела образования конференции) </a:t>
            </a:r>
            <a:endParaRPr lang="en-US" sz="2400" b="1">
              <a:solidFill>
                <a:srgbClr val="FFFF00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>
                <a:solidFill>
                  <a:schemeClr val="bg1"/>
                </a:solidFill>
                <a:latin typeface="Arial" charset="0"/>
              </a:rPr>
              <a:t>Консультироваться с конференцией по поводу  строительных вопросов</a:t>
            </a:r>
            <a:r>
              <a:rPr lang="en-US" sz="24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>
                <a:solidFill>
                  <a:schemeClr val="bg1"/>
                </a:solidFill>
                <a:latin typeface="Arial" charset="0"/>
              </a:rPr>
              <a:t>Сотрудничать с унионом и конференцией по поводу разработки учебных программ</a:t>
            </a:r>
            <a:r>
              <a:rPr lang="en-US" sz="24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>
                <a:solidFill>
                  <a:schemeClr val="bg1"/>
                </a:solidFill>
                <a:latin typeface="Arial" charset="0"/>
              </a:rPr>
              <a:t>Назначать подкомитеты по мере необходимости</a:t>
            </a:r>
            <a:r>
              <a:rPr lang="en-US" sz="2800">
                <a:solidFill>
                  <a:schemeClr val="bg1"/>
                </a:solidFill>
                <a:latin typeface="Arial" charset="0"/>
              </a:rPr>
              <a:t>.</a:t>
            </a:r>
            <a:r>
              <a:rPr lang="en-US" sz="240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1800" b="1">
                <a:solidFill>
                  <a:srgbClr val="FFFF00"/>
                </a:solidFill>
                <a:latin typeface="Arial" charset="0"/>
              </a:rPr>
              <a:t>(</a:t>
            </a:r>
            <a:r>
              <a:rPr lang="ru-RU" sz="1800" b="1">
                <a:solidFill>
                  <a:srgbClr val="FFFF00"/>
                </a:solidFill>
                <a:latin typeface="Arial" charset="0"/>
              </a:rPr>
              <a:t>персонал</a:t>
            </a:r>
            <a:r>
              <a:rPr lang="en-US" sz="1800" b="1">
                <a:solidFill>
                  <a:srgbClr val="FFFF00"/>
                </a:solidFill>
                <a:latin typeface="Arial" charset="0"/>
              </a:rPr>
              <a:t>, </a:t>
            </a:r>
            <a:r>
              <a:rPr lang="ru-RU" sz="1800" b="1">
                <a:solidFill>
                  <a:srgbClr val="FFFF00"/>
                </a:solidFill>
                <a:latin typeface="Arial" charset="0"/>
              </a:rPr>
              <a:t>финансы</a:t>
            </a:r>
            <a:r>
              <a:rPr lang="en-US" sz="1800" b="1">
                <a:solidFill>
                  <a:srgbClr val="FFFF00"/>
                </a:solidFill>
                <a:latin typeface="Arial" charset="0"/>
              </a:rPr>
              <a:t>, </a:t>
            </a:r>
            <a:r>
              <a:rPr lang="ru-RU" sz="1800" b="1">
                <a:solidFill>
                  <a:srgbClr val="FFFF00"/>
                </a:solidFill>
                <a:latin typeface="Arial" charset="0"/>
              </a:rPr>
              <a:t>учебные программа, маркетинг. развитие)</a:t>
            </a:r>
            <a:endParaRPr lang="en-US" sz="1800" b="1">
              <a:solidFill>
                <a:srgbClr val="CC0000"/>
              </a:solidFill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en-US" sz="18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22530" name="Oval 5"/>
          <p:cNvSpPr>
            <a:spLocks noChangeArrowheads="1"/>
          </p:cNvSpPr>
          <p:nvPr/>
        </p:nvSpPr>
        <p:spPr bwMode="auto">
          <a:xfrm>
            <a:off x="8305800" y="685800"/>
            <a:ext cx="6858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CC0000"/>
                </a:solidFill>
                <a:latin typeface="Arial" charset="0"/>
                <a:ea typeface="ＭＳ Ｐゴシック" charset="0"/>
                <a:cs typeface="ＭＳ Ｐゴシック" charset="0"/>
              </a:rPr>
              <a:t>3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76200"/>
            <a:ext cx="8229600" cy="1143000"/>
          </a:xfrm>
          <a:effectLst>
            <a:outerShdw blurRad="63500" dist="35921" dir="2700000" algn="ctr" rotWithShape="0">
              <a:schemeClr val="tx1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  <a:t>Функция </a:t>
            </a:r>
            <a:b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</a:br>
            <a: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  <a:t>Совета Попечителей</a:t>
            </a:r>
            <a:endParaRPr lang="en-US" b="1" dirty="0" smtClean="0">
              <a:solidFill>
                <a:srgbClr val="FFFF0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9811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8229600" cy="1143000"/>
          </a:xfrm>
        </p:spPr>
        <p:txBody>
          <a:bodyPr/>
          <a:lstStyle/>
          <a:p>
            <a:pPr eaLnBrk="1" hangingPunct="1"/>
            <a:r>
              <a:rPr lang="ru-RU" b="1">
                <a:solidFill>
                  <a:srgbClr val="FFFF00"/>
                </a:solidFill>
                <a:latin typeface="Arial" charset="0"/>
              </a:rPr>
              <a:t>Эффективные отношения между администрацией и Советом</a:t>
            </a:r>
            <a:endParaRPr lang="en-US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-609600" y="1828800"/>
            <a:ext cx="100584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ru-RU" sz="2400">
                <a:solidFill>
                  <a:schemeClr val="bg1"/>
                </a:solidFill>
                <a:latin typeface="Arial" charset="0"/>
              </a:rPr>
              <a:t>Исполнять свои обязанности как члена Совета и позволять административным работникам управлять повседневными делами</a:t>
            </a:r>
            <a:r>
              <a:rPr lang="en-US" sz="24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>
                <a:solidFill>
                  <a:schemeClr val="bg1"/>
                </a:solidFill>
                <a:latin typeface="Arial" charset="0"/>
              </a:rPr>
              <a:t>Давать разумные и взвешенные предложения по обсуждаемым вопросам</a:t>
            </a:r>
            <a:r>
              <a:rPr lang="en-US" sz="24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>
                <a:solidFill>
                  <a:schemeClr val="bg1"/>
                </a:solidFill>
                <a:latin typeface="Arial" charset="0"/>
              </a:rPr>
              <a:t>Обеспечивать администрацию школы предварительной информацией по всем вопросам обсуждаемым на заседаниях Совета</a:t>
            </a:r>
            <a:r>
              <a:rPr lang="en-US" sz="24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>
                <a:solidFill>
                  <a:schemeClr val="bg1"/>
                </a:solidFill>
                <a:latin typeface="Arial" charset="0"/>
              </a:rPr>
              <a:t>Обсуждать нарушения в частном порядке</a:t>
            </a:r>
            <a:r>
              <a:rPr lang="en-US" sz="2400">
                <a:solidFill>
                  <a:schemeClr val="bg1"/>
                </a:solidFill>
                <a:latin typeface="Arial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>
                <a:solidFill>
                  <a:schemeClr val="bg1"/>
                </a:solidFill>
                <a:latin typeface="Arial" charset="0"/>
              </a:rPr>
              <a:t>При принятии решения создавать баланс между сильными и слабыми сторонами. Обсуждать проблему, а не личность </a:t>
            </a:r>
            <a:r>
              <a:rPr lang="en-US" sz="2400">
                <a:solidFill>
                  <a:schemeClr val="bg1"/>
                </a:solidFill>
                <a:latin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254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5.05.12"/>
  <p:tag name="AS_TITLE" val="Aspose.Slides for .NET 4.0 Client Profile"/>
  <p:tag name="AS_VERSION" val="15.4.0.0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9474</TotalTime>
  <Words>1811</Words>
  <Application>Microsoft Macintosh PowerPoint</Application>
  <PresentationFormat>On-screen Show (4:3)</PresentationFormat>
  <Paragraphs>224</Paragraphs>
  <Slides>36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Default Design</vt:lpstr>
      <vt:lpstr>Median</vt:lpstr>
      <vt:lpstr>Членство в Совете попечителей</vt:lpstr>
      <vt:lpstr>Зачем нужно адвентистское образование</vt:lpstr>
      <vt:lpstr>Цель адвентистского образования</vt:lpstr>
      <vt:lpstr>PowerPoint Presentation</vt:lpstr>
      <vt:lpstr>Роль Совета Попечителей</vt:lpstr>
      <vt:lpstr>Функция  Совета Попечителей</vt:lpstr>
      <vt:lpstr>Функция  Совета Попечителей</vt:lpstr>
      <vt:lpstr>Функция  Совета Попечителей</vt:lpstr>
      <vt:lpstr>Эффективные отношения между администрацией и Советом</vt:lpstr>
      <vt:lpstr>Перед кем вы несете  ответственность?</vt:lpstr>
      <vt:lpstr>Исполнительный комитет конференции</vt:lpstr>
      <vt:lpstr>Совет по образованию конференции</vt:lpstr>
      <vt:lpstr>Внимание!!!</vt:lpstr>
      <vt:lpstr>Отдел  образования конференции</vt:lpstr>
      <vt:lpstr>Этические нормы</vt:lpstr>
      <vt:lpstr>PowerPoint Presentation</vt:lpstr>
      <vt:lpstr>PowerPoint Presentation</vt:lpstr>
      <vt:lpstr>PowerPoint Presentation</vt:lpstr>
      <vt:lpstr>Членство в Совете попечителей</vt:lpstr>
      <vt:lpstr>Состав Совета попечителей</vt:lpstr>
      <vt:lpstr>Эффективная работа</vt:lpstr>
      <vt:lpstr>Ожидания от членов Совета</vt:lpstr>
      <vt:lpstr>Что необходимо сделать?</vt:lpstr>
      <vt:lpstr>Проведение  совещания</vt:lpstr>
      <vt:lpstr>PowerPoint Presentation</vt:lpstr>
      <vt:lpstr>Процедурные вопросы</vt:lpstr>
      <vt:lpstr>Закрытое заседание</vt:lpstr>
      <vt:lpstr>PowerPoint Presentation</vt:lpstr>
      <vt:lpstr>Управленческая модель  </vt:lpstr>
      <vt:lpstr>PowerPoint Presentation</vt:lpstr>
      <vt:lpstr>PowerPoint Presentation</vt:lpstr>
      <vt:lpstr>Отношения между членами Совета</vt:lpstr>
      <vt:lpstr>Полезные советы</vt:lpstr>
      <vt:lpstr>В обязанности Совета входит:</vt:lpstr>
      <vt:lpstr>О роли и действиях Совета</vt:lpstr>
      <vt:lpstr>PowerPoint Presentation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Taylor V, John Wesley</dc:creator>
  <cp:lastModifiedBy>Ivan Ryapolov</cp:lastModifiedBy>
  <cp:revision>361</cp:revision>
  <dcterms:created xsi:type="dcterms:W3CDTF">2014-09-16T21:32:26Z</dcterms:created>
  <dcterms:modified xsi:type="dcterms:W3CDTF">2018-09-03T23:20:08Z</dcterms:modified>
</cp:coreProperties>
</file>